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67" r:id="rId3"/>
    <p:sldId id="257" r:id="rId4"/>
    <p:sldId id="841" r:id="rId5"/>
    <p:sldId id="258" r:id="rId6"/>
    <p:sldId id="259" r:id="rId7"/>
    <p:sldId id="260" r:id="rId8"/>
    <p:sldId id="292" r:id="rId9"/>
    <p:sldId id="830" r:id="rId10"/>
    <p:sldId id="839" r:id="rId11"/>
    <p:sldId id="840" r:id="rId12"/>
    <p:sldId id="293" r:id="rId13"/>
    <p:sldId id="304" r:id="rId14"/>
    <p:sldId id="838" r:id="rId15"/>
  </p:sld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C4D"/>
    <a:srgbClr val="007654"/>
    <a:srgbClr val="00A4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53B754-3647-49E9-BC70-27BF7E5E1B47}" v="17" dt="2026-02-03T13:08:12.0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6247" autoAdjust="0"/>
  </p:normalViewPr>
  <p:slideViewPr>
    <p:cSldViewPr snapToGrid="0" snapToObjects="1">
      <p:cViewPr varScale="1">
        <p:scale>
          <a:sx n="84" d="100"/>
          <a:sy n="84" d="100"/>
        </p:scale>
        <p:origin x="60" y="9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col"/>
        <c:grouping val="clustered"/>
        <c:varyColors val="0"/>
        <c:ser>
          <c:idx val="0"/>
          <c:order val="0"/>
          <c:tx>
            <c:strRef>
              <c:f>Sheet1!$B$1</c:f>
              <c:strCache>
                <c:ptCount val="1"/>
                <c:pt idx="0">
                  <c:v>Annual limit</c:v>
                </c:pt>
              </c:strCache>
            </c:strRef>
          </c:tx>
          <c:spPr>
            <a:solidFill>
              <a:srgbClr val="1E66C6"/>
            </a:solidFill>
            <a:effectLst/>
          </c:spPr>
          <c:invertIfNegative val="0"/>
          <c:cat>
            <c:strRef>
              <c:f>Sheet1!$A$2:$A$3</c:f>
              <c:strCache>
                <c:ptCount val="2"/>
                <c:pt idx="0">
                  <c:v>Graduate (most master’s/PhD, incl. typical MBA)</c:v>
                </c:pt>
                <c:pt idx="1">
                  <c:v>Professional degree (e.g., MD/JD/PharmD)</c:v>
                </c:pt>
              </c:strCache>
            </c:strRef>
          </c:cat>
          <c:val>
            <c:numRef>
              <c:f>Sheet1!$B$2:$B$3</c:f>
              <c:numCache>
                <c:formatCode>General</c:formatCode>
                <c:ptCount val="2"/>
                <c:pt idx="0">
                  <c:v>20500</c:v>
                </c:pt>
                <c:pt idx="1">
                  <c:v>50000</c:v>
                </c:pt>
              </c:numCache>
            </c:numRef>
          </c:val>
          <c:extLst>
            <c:ext xmlns:c16="http://schemas.microsoft.com/office/drawing/2014/chart" uri="{C3380CC4-5D6E-409C-BE32-E72D297353CC}">
              <c16:uniqueId val="{00000000-C86A-4493-94F9-DF6679C613F2}"/>
            </c:ext>
          </c:extLst>
        </c:ser>
        <c:ser>
          <c:idx val="1"/>
          <c:order val="1"/>
          <c:tx>
            <c:strRef>
              <c:f>Sheet1!$C$1</c:f>
              <c:strCache>
                <c:ptCount val="1"/>
                <c:pt idx="0">
                  <c:v>Aggregate limit for the program level</c:v>
                </c:pt>
              </c:strCache>
            </c:strRef>
          </c:tx>
          <c:spPr>
            <a:solidFill>
              <a:srgbClr val="F59E0B"/>
            </a:solidFill>
            <a:effectLst/>
          </c:spPr>
          <c:invertIfNegative val="0"/>
          <c:cat>
            <c:strRef>
              <c:f>Sheet1!$A$2:$A$3</c:f>
              <c:strCache>
                <c:ptCount val="2"/>
                <c:pt idx="0">
                  <c:v>Graduate (most master’s/PhD, incl. typical MBA)</c:v>
                </c:pt>
                <c:pt idx="1">
                  <c:v>Professional degree (e.g., MD/JD/PharmD)</c:v>
                </c:pt>
              </c:strCache>
            </c:strRef>
          </c:cat>
          <c:val>
            <c:numRef>
              <c:f>Sheet1!$C$2:$C$3</c:f>
              <c:numCache>
                <c:formatCode>General</c:formatCode>
                <c:ptCount val="2"/>
                <c:pt idx="0">
                  <c:v>100000</c:v>
                </c:pt>
                <c:pt idx="1">
                  <c:v>200000</c:v>
                </c:pt>
              </c:numCache>
            </c:numRef>
          </c:val>
          <c:extLst>
            <c:ext xmlns:c16="http://schemas.microsoft.com/office/drawing/2014/chart" uri="{C3380CC4-5D6E-409C-BE32-E72D297353CC}">
              <c16:uniqueId val="{00000001-C86A-4493-94F9-DF6679C613F2}"/>
            </c:ext>
          </c:extLst>
        </c:ser>
        <c:dLbls>
          <c:showLegendKey val="0"/>
          <c:showVal val="0"/>
          <c:showCatName val="0"/>
          <c:showSerName val="0"/>
          <c:showPercent val="0"/>
          <c:showBubbleSize val="0"/>
        </c:dLbls>
        <c:gapWidth val="150"/>
        <c:axId val="2094734554"/>
        <c:axId val="2094734552"/>
      </c:barChart>
      <c:catAx>
        <c:axId val="2094734554"/>
        <c:scaling>
          <c:orientation val="minMax"/>
        </c:scaling>
        <c:delete val="0"/>
        <c:axPos val="b"/>
        <c:numFmt formatCode="General" sourceLinked="1"/>
        <c:majorTickMark val="out"/>
        <c:minorTickMark val="none"/>
        <c:tickLblPos val="low"/>
        <c:spPr>
          <a:ln w="12700" cap="flat">
            <a:solidFill>
              <a:srgbClr val="888888"/>
            </a:solidFill>
            <a:prstDash val="solid"/>
            <a:round/>
          </a:ln>
        </c:spPr>
        <c:txPr>
          <a:bodyPr/>
          <a:lstStyle/>
          <a:p>
            <a:pPr>
              <a:defRPr sz="1200" b="0" i="0" u="none" strike="noStrike">
                <a:solidFill>
                  <a:srgbClr val="000000"/>
                </a:solidFill>
                <a:latin typeface="Arial"/>
              </a:defRPr>
            </a:pPr>
            <a:endParaRPr lang="en-US"/>
          </a:p>
        </c:txPr>
        <c:crossAx val="2094734552"/>
        <c:crosses val="autoZero"/>
        <c:auto val="1"/>
        <c:lblAlgn val="ctr"/>
        <c:lblOffset val="100"/>
        <c:noMultiLvlLbl val="1"/>
      </c:catAx>
      <c:valAx>
        <c:axId val="2094734552"/>
        <c:scaling>
          <c:orientation val="minMax"/>
        </c:scaling>
        <c:delete val="0"/>
        <c:axPos val="l"/>
        <c:majorGridlines>
          <c:spPr>
            <a:ln w="12700" cap="flat">
              <a:solidFill>
                <a:srgbClr val="888888"/>
              </a:solidFill>
              <a:prstDash val="dash"/>
              <a:round/>
            </a:ln>
          </c:spPr>
        </c:majorGridlines>
        <c:numFmt formatCode="\$#,##0" sourceLinked="0"/>
        <c:majorTickMark val="out"/>
        <c:minorTickMark val="none"/>
        <c:tickLblPos val="nextTo"/>
        <c:spPr>
          <a:ln w="12700" cap="flat">
            <a:solidFill>
              <a:srgbClr val="888888"/>
            </a:solidFill>
            <a:prstDash val="solid"/>
            <a:round/>
          </a:ln>
        </c:spPr>
        <c:txPr>
          <a:bodyPr/>
          <a:lstStyle/>
          <a:p>
            <a:pPr>
              <a:defRPr sz="1200" b="0" i="0" u="none" strike="noStrike">
                <a:solidFill>
                  <a:srgbClr val="000000"/>
                </a:solidFill>
                <a:latin typeface="Arial"/>
              </a:defRPr>
            </a:pPr>
            <a:endParaRPr lang="en-US"/>
          </a:p>
        </c:txPr>
        <c:crossAx val="2094734554"/>
        <c:crosses val="autoZero"/>
        <c:crossBetween val="between"/>
      </c:valAx>
      <c:spPr>
        <a:noFill/>
        <a:ln>
          <a:noFill/>
        </a:ln>
        <a:effectLst/>
      </c:spPr>
    </c:plotArea>
    <c:legend>
      <c:legendPos val="t"/>
      <c:overlay val="0"/>
    </c:legend>
    <c:plotVisOnly val="1"/>
    <c:dispBlanksAs val="span"/>
    <c:showDLblsOverMax val="1"/>
  </c:chart>
  <c:spPr>
    <a:noFill/>
    <a:ln>
      <a:noFill/>
    </a:ln>
    <a:effectLst/>
  </c:spPr>
  <c:externalData r:id="rId1">
    <c:autoUpdate val="0"/>
  </c:externalData>
  <c:userShapes r:id="rId2"/>
</c:chartSpace>
</file>

<file path=ppt/drawings/_rels/drawing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drawings/drawing1.xml><?xml version="1.0" encoding="utf-8"?>
<c:userShapes xmlns:c="http://schemas.openxmlformats.org/drawingml/2006/chart">
  <cdr:relSizeAnchor xmlns:cdr="http://schemas.openxmlformats.org/drawingml/2006/chartDrawing">
    <cdr:from>
      <cdr:x>0.23195</cdr:x>
      <cdr:y>0.75545</cdr:y>
    </cdr:from>
    <cdr:to>
      <cdr:x>0.29883</cdr:x>
      <cdr:y>0.79762</cdr:y>
    </cdr:to>
    <cdr:pic>
      <cdr:nvPicPr>
        <cdr:cNvPr id="2" name="chart">
          <a:extLst xmlns:a="http://schemas.openxmlformats.org/drawingml/2006/main">
            <a:ext uri="{FF2B5EF4-FFF2-40B4-BE49-F238E27FC236}">
              <a16:creationId xmlns:a16="http://schemas.microsoft.com/office/drawing/2014/main" id="{BA0DBDD9-7D30-6008-8390-8B5FF2DC8D01}"/>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717964" y="2901292"/>
          <a:ext cx="495369" cy="161948"/>
        </a:xfrm>
        <a:prstGeom xmlns:a="http://schemas.openxmlformats.org/drawingml/2006/main" prst="rect">
          <a:avLst/>
        </a:prstGeom>
      </cdr:spPr>
    </cdr:pic>
  </cdr:relSizeAnchor>
  <cdr:relSizeAnchor xmlns:cdr="http://schemas.openxmlformats.org/drawingml/2006/chartDrawing">
    <cdr:from>
      <cdr:x>0.66342</cdr:x>
      <cdr:y>0.66138</cdr:y>
    </cdr:from>
    <cdr:to>
      <cdr:x>0.73288</cdr:x>
      <cdr:y>0.70602</cdr:y>
    </cdr:to>
    <cdr:pic>
      <cdr:nvPicPr>
        <cdr:cNvPr id="3" name="chart">
          <a:extLst xmlns:a="http://schemas.openxmlformats.org/drawingml/2006/main">
            <a:ext uri="{FF2B5EF4-FFF2-40B4-BE49-F238E27FC236}">
              <a16:creationId xmlns:a16="http://schemas.microsoft.com/office/drawing/2014/main" id="{D984BCDE-E905-5313-862F-78CF024F2188}"/>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4913746" y="2540000"/>
          <a:ext cx="514422" cy="171474"/>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371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https://images.unsplash.com/photo-1691630348007-b2dcb01f362f (photo background, Unsplash; accessed 2026-01-19)
[/Sources]</a:t>
            </a:r>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a:prstGeom prst="rect">
            <a:avLst/>
          </a:prstGeom>
          <a:noFill/>
          <a:ln w="12700">
            <a:solidFill>
              <a:prstClr val="black"/>
            </a:solidFill>
          </a:ln>
        </p:spPr>
      </p:sp>
      <p:sp>
        <p:nvSpPr>
          <p:cNvPr id="3" name="Notes Placeholder 2"/>
          <p:cNvSpPr>
            <a:spLocks noGrp="1"/>
          </p:cNvSpPr>
          <p:nvPr>
            <p:ph type="body" idx="1"/>
          </p:nvPr>
        </p:nvSpPr>
        <p:spPr>
          <a:xfrm>
            <a:off x="685800" y="5867400"/>
            <a:ext cx="5486400" cy="4800600"/>
          </a:xfrm>
          <a:prstGeom prst="rect">
            <a:avLst/>
          </a:prstGeom>
        </p:spPr>
        <p:txBody>
          <a:bodyPr/>
          <a:lstStyle/>
          <a:p>
            <a:r>
              <a:rPr dirty="0"/>
              <a:t>Continuation of UPenn lender options. Students should carefully evaluate long-term repayment flexibility, interest rate types, and co-signer release policies. Private loan structures vary significantly and require careful comparison.</a:t>
            </a:r>
            <a:r>
              <a:rPr lang="en-US" dirty="0"/>
              <a:t>  PLEASE REMEMBER while UPENN did a fantastic job and drilling down lenders that will work fantastically for you if you have another lender in mind please do not hesitate to try and use them.  You are allow to borrow from whoever you like.  </a:t>
            </a:r>
          </a:p>
        </p:txBody>
      </p:sp>
    </p:spTree>
    <p:extLst>
      <p:ext uri="{BB962C8B-B14F-4D97-AF65-F5344CB8AC3E}">
        <p14:creationId xmlns:p14="http://schemas.microsoft.com/office/powerpoint/2010/main" val="1389818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pPr fontAlgn="t">
              <a:buFont typeface="Arial" panose="020B0604020202020204" pitchFamily="34" charset="0"/>
              <a:buChar char="•"/>
            </a:pPr>
            <a:r>
              <a:rPr lang="en-US" b="0" i="0" dirty="0">
                <a:effectLst/>
                <a:latin typeface="Segoe UI" panose="020B0502040204020203" pitchFamily="34" charset="0"/>
              </a:rPr>
              <a:t>“Because of the new federal loan caps, many students will encounter a funding gap—this is where private loans become an important option.” “Reasons students may choose private loans include: Lower rates for borrowers with strong credit</a:t>
            </a:r>
          </a:p>
          <a:p>
            <a:pPr fontAlgn="t">
              <a:buFont typeface="Arial" panose="020B0604020202020204" pitchFamily="34" charset="0"/>
              <a:buChar char="•"/>
            </a:pPr>
            <a:r>
              <a:rPr lang="en-US" b="0" i="0" dirty="0">
                <a:effectLst/>
                <a:latin typeface="Segoe UI" panose="020B0502040204020203" pitchFamily="34" charset="0"/>
              </a:rPr>
              <a:t>No origination fees</a:t>
            </a:r>
          </a:p>
          <a:p>
            <a:pPr fontAlgn="t">
              <a:buFont typeface="Arial" panose="020B0604020202020204" pitchFamily="34" charset="0"/>
              <a:buChar char="•"/>
            </a:pPr>
            <a:r>
              <a:rPr lang="en-US" b="0" i="0" dirty="0">
                <a:effectLst/>
                <a:latin typeface="Segoe UI" panose="020B0502040204020203" pitchFamily="34" charset="0"/>
              </a:rPr>
              <a:t>No prepayment penalties</a:t>
            </a:r>
          </a:p>
          <a:p>
            <a:pPr fontAlgn="t">
              <a:buFont typeface="Arial" panose="020B0604020202020204" pitchFamily="34" charset="0"/>
              <a:buChar char="•"/>
            </a:pPr>
            <a:r>
              <a:rPr lang="en-US" b="0" i="0" dirty="0">
                <a:effectLst/>
                <a:latin typeface="Segoe UI" panose="020B0502040204020203" pitchFamily="34" charset="0"/>
              </a:rPr>
              <a:t>The ability for the student/borrower to build credit”</a:t>
            </a:r>
          </a:p>
          <a:p>
            <a:pPr fontAlgn="t"/>
            <a:r>
              <a:rPr lang="en-US" b="0" i="0" dirty="0">
                <a:effectLst/>
                <a:latin typeface="Segoe UI" panose="020B0502040204020203" pitchFamily="34" charset="0"/>
              </a:rPr>
              <a:t>“Co‑signers can greatly improve approval rates and interest rates for students with limited credit histories.”</a:t>
            </a:r>
          </a:p>
          <a:p>
            <a:pPr fontAlgn="t"/>
            <a:r>
              <a:rPr lang="en-US" b="0" i="0" dirty="0">
                <a:effectLst/>
                <a:latin typeface="Segoe UI" panose="020B0502040204020203" pitchFamily="34" charset="0"/>
              </a:rPr>
              <a:t> “Private loans aren’t for everyone, but they are a strategic tool for filling the gap after federal options are exhausted.”</a:t>
            </a:r>
          </a:p>
        </p:txBody>
      </p:sp>
      <p:sp>
        <p:nvSpPr>
          <p:cNvPr id="4" name="Slide Number Placeholder 3"/>
          <p:cNvSpPr>
            <a:spLocks noGrp="1"/>
          </p:cNvSpPr>
          <p:nvPr>
            <p:ph type="sldNum" sz="quarter" idx="5"/>
          </p:nvPr>
        </p:nvSpPr>
        <p:spPr/>
        <p:txBody>
          <a:bodyPr/>
          <a:lstStyle/>
          <a:p>
            <a:fld id="{0932A1BA-01CF-4262-BB49-6461D1633885}" type="slidenum">
              <a:rPr lang="en-US" smtClean="0"/>
              <a:t>12</a:t>
            </a:fld>
            <a:endParaRPr lang="en-US"/>
          </a:p>
        </p:txBody>
      </p:sp>
    </p:spTree>
    <p:extLst>
      <p:ext uri="{BB962C8B-B14F-4D97-AF65-F5344CB8AC3E}">
        <p14:creationId xmlns:p14="http://schemas.microsoft.com/office/powerpoint/2010/main" val="4059842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32A1BA-01CF-4262-BB49-6461D1633885}" type="slidenum">
              <a:rPr lang="en-US" smtClean="0"/>
              <a:t>13</a:t>
            </a:fld>
            <a:endParaRPr lang="en-US"/>
          </a:p>
        </p:txBody>
      </p:sp>
    </p:spTree>
    <p:extLst>
      <p:ext uri="{BB962C8B-B14F-4D97-AF65-F5344CB8AC3E}">
        <p14:creationId xmlns:p14="http://schemas.microsoft.com/office/powerpoint/2010/main" val="794018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32A1BA-01CF-4262-BB49-6461D1633885}" type="slidenum">
              <a:rPr lang="en-US" smtClean="0"/>
              <a:t>14</a:t>
            </a:fld>
            <a:endParaRPr lang="en-US"/>
          </a:p>
        </p:txBody>
      </p:sp>
    </p:spTree>
    <p:extLst>
      <p:ext uri="{BB962C8B-B14F-4D97-AF65-F5344CB8AC3E}">
        <p14:creationId xmlns:p14="http://schemas.microsoft.com/office/powerpoint/2010/main" val="3090549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b="0" i="0" dirty="0">
                <a:effectLst/>
                <a:latin typeface="Segoe UI" panose="020B0502040204020203" pitchFamily="34" charset="0"/>
              </a:rPr>
              <a:t>“Beginning July 1, 2026, we enter a completely new era of federal graduate lending. This applies to </a:t>
            </a:r>
            <a:r>
              <a:rPr lang="en-US" b="0" i="1" dirty="0">
                <a:effectLst/>
                <a:latin typeface="Segoe UI" panose="020B0502040204020203" pitchFamily="34" charset="0"/>
              </a:rPr>
              <a:t>new borrowers</a:t>
            </a:r>
            <a:r>
              <a:rPr lang="en-US" b="0" i="0" dirty="0">
                <a:effectLst/>
                <a:latin typeface="Segoe UI" panose="020B0502040204020203" pitchFamily="34" charset="0"/>
              </a:rPr>
              <a:t> whose programs start on or after that date.” </a:t>
            </a:r>
          </a:p>
          <a:p>
            <a:pPr fontAlgn="t"/>
            <a:endParaRPr lang="en-US" b="0" i="0" dirty="0">
              <a:effectLst/>
              <a:latin typeface="Segoe UI" panose="020B0502040204020203" pitchFamily="34" charset="0"/>
            </a:endParaRPr>
          </a:p>
          <a:p>
            <a:pPr fontAlgn="t"/>
            <a:r>
              <a:rPr lang="en-US" b="0" i="0" dirty="0">
                <a:effectLst/>
                <a:latin typeface="Segoe UI" panose="020B0502040204020203" pitchFamily="34" charset="0"/>
              </a:rPr>
              <a:t>“For many graduate students, borrowing becomes more structured but also more limited. The biggest change is that </a:t>
            </a:r>
            <a:r>
              <a:rPr lang="en-US" b="1" i="0" dirty="0">
                <a:effectLst/>
                <a:latin typeface="Segoe UI" panose="020B0502040204020203" pitchFamily="34" charset="0"/>
              </a:rPr>
              <a:t>Graduate PLUS Loans are eliminated</a:t>
            </a:r>
            <a:r>
              <a:rPr lang="en-US" b="0" i="0" dirty="0">
                <a:effectLst/>
                <a:latin typeface="Segoe UI" panose="020B0502040204020203" pitchFamily="34" charset="0"/>
              </a:rPr>
              <a:t> for new borrowers. That means students can no longer borrow up to the full Cost of Attendance through federal loans.” </a:t>
            </a:r>
          </a:p>
          <a:p>
            <a:pPr fontAlgn="t"/>
            <a:endParaRPr lang="en-US" b="0" i="0" dirty="0">
              <a:effectLst/>
              <a:latin typeface="Segoe UI" panose="020B0502040204020203" pitchFamily="34" charset="0"/>
            </a:endParaRPr>
          </a:p>
          <a:p>
            <a:pPr fontAlgn="t"/>
            <a:r>
              <a:rPr lang="en-US" b="0" i="0" dirty="0">
                <a:effectLst/>
                <a:latin typeface="Segoe UI" panose="020B0502040204020203" pitchFamily="34" charset="0"/>
              </a:rPr>
              <a:t>“Instead, students fall under new </a:t>
            </a:r>
            <a:r>
              <a:rPr lang="en-US" b="1" i="0" dirty="0">
                <a:effectLst/>
                <a:latin typeface="Segoe UI" panose="020B0502040204020203" pitchFamily="34" charset="0"/>
              </a:rPr>
              <a:t>annual and aggregate federal caps</a:t>
            </a:r>
            <a:r>
              <a:rPr lang="en-US" b="0" i="0" dirty="0">
                <a:effectLst/>
                <a:latin typeface="Segoe UI" panose="020B0502040204020203" pitchFamily="34" charset="0"/>
              </a:rPr>
              <a:t>, which vary depending on whether the program is considered graduate or professional.” I believe you are all in the medical professional field so your loan amounts are different than others. </a:t>
            </a:r>
          </a:p>
          <a:p>
            <a:pPr fontAlgn="t"/>
            <a:endParaRPr lang="en-US" b="0" i="0" dirty="0">
              <a:effectLst/>
              <a:latin typeface="Segoe UI" panose="020B0502040204020203" pitchFamily="34" charset="0"/>
            </a:endParaRPr>
          </a:p>
          <a:p>
            <a:pPr fontAlgn="t"/>
            <a:r>
              <a:rPr lang="en-US" b="0" i="0" dirty="0">
                <a:effectLst/>
                <a:latin typeface="Segoe UI" panose="020B0502040204020203" pitchFamily="34" charset="0"/>
              </a:rPr>
              <a:t> “Another major shift: A </a:t>
            </a:r>
            <a:r>
              <a:rPr lang="en-US" b="1" i="0" dirty="0">
                <a:effectLst/>
                <a:latin typeface="Segoe UI" panose="020B0502040204020203" pitchFamily="34" charset="0"/>
              </a:rPr>
              <a:t>lifetime federal loan limit of $257,500</a:t>
            </a:r>
            <a:r>
              <a:rPr lang="en-US" b="0" i="0" dirty="0">
                <a:effectLst/>
                <a:latin typeface="Segoe UI" panose="020B0502040204020203" pitchFamily="34" charset="0"/>
              </a:rPr>
              <a:t> now applies, which includes all borrowing across undergraduate, graduate, and professional programs.” </a:t>
            </a:r>
          </a:p>
          <a:p>
            <a:pPr fontAlgn="t"/>
            <a:endParaRPr lang="en-US" b="0" i="0" dirty="0">
              <a:effectLst/>
              <a:latin typeface="Segoe UI" panose="020B0502040204020203" pitchFamily="34" charset="0"/>
            </a:endParaRPr>
          </a:p>
          <a:p>
            <a:pPr fontAlgn="t"/>
            <a:r>
              <a:rPr lang="en-US" b="0" i="0" dirty="0">
                <a:effectLst/>
                <a:latin typeface="Segoe UI" panose="020B0502040204020203" pitchFamily="34" charset="0"/>
              </a:rPr>
              <a:t>“Repayment options are also simplified. New borrowers will only have two choices: the Standard Plan and the new income‑based Repayment Assistance Plan—or RAP.” </a:t>
            </a:r>
          </a:p>
          <a:p>
            <a:pPr marL="0" marR="0" lvl="0" indent="0" algn="l" defTabSz="914400" rtl="0" eaLnBrk="1" fontAlgn="t" latinLnBrk="0" hangingPunct="1">
              <a:lnSpc>
                <a:spcPct val="100000"/>
              </a:lnSpc>
              <a:spcBef>
                <a:spcPts val="0"/>
              </a:spcBef>
              <a:spcAft>
                <a:spcPts val="0"/>
              </a:spcAft>
              <a:buClrTx/>
              <a:buSzTx/>
              <a:buFontTx/>
              <a:buNone/>
              <a:tabLst/>
              <a:defRPr/>
            </a:pPr>
            <a:r>
              <a:rPr lang="en-US" b="0" i="0" dirty="0">
                <a:effectLst/>
                <a:latin typeface="Segoe UI" panose="020B0502040204020203" pitchFamily="34" charset="0"/>
              </a:rPr>
              <a:t>The </a:t>
            </a:r>
            <a:r>
              <a:rPr lang="en-US" b="1" i="0" dirty="0">
                <a:effectLst/>
                <a:latin typeface="Segoe UI" panose="020B0502040204020203" pitchFamily="34" charset="0"/>
              </a:rPr>
              <a:t>Standard Plan</a:t>
            </a:r>
            <a:r>
              <a:rPr lang="en-US" b="0" i="0" dirty="0">
                <a:effectLst/>
                <a:latin typeface="Segoe UI" panose="020B0502040204020203" pitchFamily="34" charset="0"/>
              </a:rPr>
              <a:t> offers fixed payments and a repayment term that scales from 10 to 25 years depending on total borrowing amount which are scaled every 25,000 dollars. RAP becomes the </a:t>
            </a:r>
            <a:r>
              <a:rPr lang="en-US" b="1" i="0" dirty="0">
                <a:effectLst/>
                <a:latin typeface="Segoe UI" panose="020B0502040204020203" pitchFamily="34" charset="0"/>
              </a:rPr>
              <a:t>only</a:t>
            </a:r>
            <a:r>
              <a:rPr lang="en-US" b="0" i="0" dirty="0">
                <a:effectLst/>
                <a:latin typeface="Segoe UI" panose="020B0502040204020203" pitchFamily="34" charset="0"/>
              </a:rPr>
              <a:t> Income‑Driven Repayment plan, with payments equal to 1–10% of total AGI, a $10 minimum monthly payment, full interest subsidy, and forgiveness after 30 years. </a:t>
            </a:r>
          </a:p>
          <a:p>
            <a:pPr marL="0" marR="0" lvl="0" indent="0" algn="l" defTabSz="914400" rtl="0" eaLnBrk="1" fontAlgn="t" latinLnBrk="0" hangingPunct="1">
              <a:lnSpc>
                <a:spcPct val="100000"/>
              </a:lnSpc>
              <a:spcBef>
                <a:spcPts val="0"/>
              </a:spcBef>
              <a:spcAft>
                <a:spcPts val="0"/>
              </a:spcAft>
              <a:buClrTx/>
              <a:buSzTx/>
              <a:buFontTx/>
              <a:buNone/>
              <a:tabLst/>
              <a:defRPr/>
            </a:pPr>
            <a:r>
              <a:rPr lang="en-US" b="0" i="0" dirty="0">
                <a:effectLst/>
                <a:latin typeface="Segoe UI" panose="020B0502040204020203" pitchFamily="34" charset="0"/>
              </a:rPr>
              <a:t>All prior repayment plans (SAVE, PAYE, REPAYE, ICR) are eliminated for new borrowers.”**</a:t>
            </a:r>
          </a:p>
          <a:p>
            <a:pPr fontAlgn="t"/>
            <a:endParaRPr lang="en-US" b="0" i="0" dirty="0">
              <a:effectLst/>
              <a:latin typeface="Segoe UI" panose="020B0502040204020203" pitchFamily="34" charset="0"/>
            </a:endParaRPr>
          </a:p>
          <a:p>
            <a:pPr fontAlgn="t"/>
            <a:r>
              <a:rPr lang="en-US" b="0" i="0" dirty="0">
                <a:effectLst/>
                <a:latin typeface="Segoe UI" panose="020B0502040204020203" pitchFamily="34" charset="0"/>
              </a:rPr>
              <a:t>“Finally, there is a bit of protection for current students: if they borrowed for the same program before July 1, 2026, they may keep current rules for up to three additional academic years.” </a:t>
            </a:r>
          </a:p>
          <a:p>
            <a:pPr fontAlgn="t"/>
            <a:endParaRPr lang="en-US" b="0" i="0" dirty="0">
              <a:effectLst/>
              <a:latin typeface="Segoe UI" panose="020B0502040204020203" pitchFamily="34" charset="0"/>
            </a:endParaRPr>
          </a:p>
          <a:p>
            <a:pPr fontAlgn="t"/>
            <a:r>
              <a:rPr lang="en-US" b="0" i="0" dirty="0">
                <a:effectLst/>
                <a:latin typeface="Segoe UI" panose="020B0502040204020203" pitchFamily="34" charset="0"/>
              </a:rPr>
              <a:t>“Key takeaway: planning ahead is crucial—especially for MBA and non‑professional health programs that traditionally relied heavily on Grad PLUS funding.”</a:t>
            </a:r>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ABFF8F-A5E3-BE6C-6B49-6C7DC43DF5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E5A290-DBBB-C2B6-D206-F4444EEC9F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0686E3-01A7-B0F7-C1A6-B803B06A5EEF}"/>
              </a:ext>
            </a:extLst>
          </p:cNvPr>
          <p:cNvSpPr>
            <a:spLocks noGrp="1"/>
          </p:cNvSpPr>
          <p:nvPr>
            <p:ph type="body" idx="1"/>
          </p:nvPr>
        </p:nvSpPr>
        <p:spPr/>
        <p:txBody>
          <a:bodyPr/>
          <a:lstStyle/>
          <a:p>
            <a:pPr fontAlgn="t"/>
            <a:r>
              <a:rPr lang="en-US" b="0" i="0" dirty="0">
                <a:effectLst/>
                <a:latin typeface="Segoe UI" panose="020B0502040204020203" pitchFamily="34" charset="0"/>
              </a:rPr>
              <a:t>“Beginning July 1, 2026, we enter a completely new era of federal graduate lending. This applies to </a:t>
            </a:r>
            <a:r>
              <a:rPr lang="en-US" b="0" i="1" dirty="0">
                <a:effectLst/>
                <a:latin typeface="Segoe UI" panose="020B0502040204020203" pitchFamily="34" charset="0"/>
              </a:rPr>
              <a:t>new borrowers</a:t>
            </a:r>
            <a:r>
              <a:rPr lang="en-US" b="0" i="0" dirty="0">
                <a:effectLst/>
                <a:latin typeface="Segoe UI" panose="020B0502040204020203" pitchFamily="34" charset="0"/>
              </a:rPr>
              <a:t> whose programs start on or after that date.” </a:t>
            </a:r>
          </a:p>
          <a:p>
            <a:pPr fontAlgn="t"/>
            <a:endParaRPr lang="en-US" b="0" i="0" dirty="0">
              <a:effectLst/>
              <a:latin typeface="Segoe UI" panose="020B0502040204020203" pitchFamily="34" charset="0"/>
            </a:endParaRPr>
          </a:p>
          <a:p>
            <a:pPr fontAlgn="t"/>
            <a:r>
              <a:rPr lang="en-US" b="0" i="0" dirty="0">
                <a:effectLst/>
                <a:latin typeface="Segoe UI" panose="020B0502040204020203" pitchFamily="34" charset="0"/>
              </a:rPr>
              <a:t>“For many graduate students, borrowing becomes more structured but also more limited. The biggest change is that </a:t>
            </a:r>
            <a:r>
              <a:rPr lang="en-US" b="1" i="0" dirty="0">
                <a:effectLst/>
                <a:latin typeface="Segoe UI" panose="020B0502040204020203" pitchFamily="34" charset="0"/>
              </a:rPr>
              <a:t>Graduate PLUS Loans are eliminated</a:t>
            </a:r>
            <a:r>
              <a:rPr lang="en-US" b="0" i="0" dirty="0">
                <a:effectLst/>
                <a:latin typeface="Segoe UI" panose="020B0502040204020203" pitchFamily="34" charset="0"/>
              </a:rPr>
              <a:t> for new borrowers. That means students can no longer borrow up to the full Cost of Attendance through federal loans.” </a:t>
            </a:r>
          </a:p>
          <a:p>
            <a:pPr fontAlgn="t"/>
            <a:endParaRPr lang="en-US" b="0" i="0" dirty="0">
              <a:effectLst/>
              <a:latin typeface="Segoe UI" panose="020B0502040204020203" pitchFamily="34" charset="0"/>
            </a:endParaRPr>
          </a:p>
          <a:p>
            <a:pPr fontAlgn="t"/>
            <a:r>
              <a:rPr lang="en-US" b="0" i="0" dirty="0">
                <a:effectLst/>
                <a:latin typeface="Segoe UI" panose="020B0502040204020203" pitchFamily="34" charset="0"/>
              </a:rPr>
              <a:t>“Instead, students fall under new </a:t>
            </a:r>
            <a:r>
              <a:rPr lang="en-US" b="1" i="0" dirty="0">
                <a:effectLst/>
                <a:latin typeface="Segoe UI" panose="020B0502040204020203" pitchFamily="34" charset="0"/>
              </a:rPr>
              <a:t>annual and aggregate federal caps</a:t>
            </a:r>
            <a:r>
              <a:rPr lang="en-US" b="0" i="0" dirty="0">
                <a:effectLst/>
                <a:latin typeface="Segoe UI" panose="020B0502040204020203" pitchFamily="34" charset="0"/>
              </a:rPr>
              <a:t>, which vary depending on whether the program is considered graduate or professional.” I believe you are all in the medical professional field so your loan amounts are different than others. </a:t>
            </a:r>
          </a:p>
          <a:p>
            <a:pPr fontAlgn="t"/>
            <a:endParaRPr lang="en-US" b="0" i="0" dirty="0">
              <a:effectLst/>
              <a:latin typeface="Segoe UI" panose="020B0502040204020203" pitchFamily="34" charset="0"/>
            </a:endParaRPr>
          </a:p>
          <a:p>
            <a:pPr fontAlgn="t"/>
            <a:r>
              <a:rPr lang="en-US" b="0" i="0" dirty="0">
                <a:effectLst/>
                <a:latin typeface="Segoe UI" panose="020B0502040204020203" pitchFamily="34" charset="0"/>
              </a:rPr>
              <a:t> “Another major shift: A </a:t>
            </a:r>
            <a:r>
              <a:rPr lang="en-US" b="1" i="0" dirty="0">
                <a:effectLst/>
                <a:latin typeface="Segoe UI" panose="020B0502040204020203" pitchFamily="34" charset="0"/>
              </a:rPr>
              <a:t>lifetime federal loan limit of $257,500</a:t>
            </a:r>
            <a:r>
              <a:rPr lang="en-US" b="0" i="0" dirty="0">
                <a:effectLst/>
                <a:latin typeface="Segoe UI" panose="020B0502040204020203" pitchFamily="34" charset="0"/>
              </a:rPr>
              <a:t> now applies, which includes all borrowing across undergraduate, graduate, and professional programs.” </a:t>
            </a:r>
          </a:p>
          <a:p>
            <a:pPr fontAlgn="t"/>
            <a:endParaRPr lang="en-US" b="0" i="0" dirty="0">
              <a:effectLst/>
              <a:latin typeface="Segoe UI" panose="020B0502040204020203" pitchFamily="34" charset="0"/>
            </a:endParaRPr>
          </a:p>
          <a:p>
            <a:pPr fontAlgn="t"/>
            <a:r>
              <a:rPr lang="en-US" b="0" i="0" dirty="0">
                <a:effectLst/>
                <a:latin typeface="Segoe UI" panose="020B0502040204020203" pitchFamily="34" charset="0"/>
              </a:rPr>
              <a:t>“Repayment options are also simplified. New borrowers will only have two choices: the Standard Plan and the new income‑based Repayment Assistance Plan—or RAP.” </a:t>
            </a:r>
          </a:p>
          <a:p>
            <a:pPr marL="0" marR="0" lvl="0" indent="0" algn="l" defTabSz="914400" rtl="0" eaLnBrk="1" fontAlgn="t" latinLnBrk="0" hangingPunct="1">
              <a:lnSpc>
                <a:spcPct val="100000"/>
              </a:lnSpc>
              <a:spcBef>
                <a:spcPts val="0"/>
              </a:spcBef>
              <a:spcAft>
                <a:spcPts val="0"/>
              </a:spcAft>
              <a:buClrTx/>
              <a:buSzTx/>
              <a:buFontTx/>
              <a:buNone/>
              <a:tabLst/>
              <a:defRPr/>
            </a:pPr>
            <a:r>
              <a:rPr lang="en-US" b="0" i="0" dirty="0">
                <a:effectLst/>
                <a:latin typeface="Segoe UI" panose="020B0502040204020203" pitchFamily="34" charset="0"/>
              </a:rPr>
              <a:t>The </a:t>
            </a:r>
            <a:r>
              <a:rPr lang="en-US" b="1" i="0" dirty="0">
                <a:effectLst/>
                <a:latin typeface="Segoe UI" panose="020B0502040204020203" pitchFamily="34" charset="0"/>
              </a:rPr>
              <a:t>Standard Plan</a:t>
            </a:r>
            <a:r>
              <a:rPr lang="en-US" b="0" i="0" dirty="0">
                <a:effectLst/>
                <a:latin typeface="Segoe UI" panose="020B0502040204020203" pitchFamily="34" charset="0"/>
              </a:rPr>
              <a:t> offers fixed payments and a repayment term that scales from 10 to 25 years depending on total borrowing amount which are scaled every 25,000 dollars. RAP becomes the </a:t>
            </a:r>
            <a:r>
              <a:rPr lang="en-US" b="1" i="0" dirty="0">
                <a:effectLst/>
                <a:latin typeface="Segoe UI" panose="020B0502040204020203" pitchFamily="34" charset="0"/>
              </a:rPr>
              <a:t>only</a:t>
            </a:r>
            <a:r>
              <a:rPr lang="en-US" b="0" i="0" dirty="0">
                <a:effectLst/>
                <a:latin typeface="Segoe UI" panose="020B0502040204020203" pitchFamily="34" charset="0"/>
              </a:rPr>
              <a:t> Income‑Driven Repayment plan, with payments equal to 1–10% of total AGI, a $10 minimum monthly payment, full interest subsidy, and forgiveness after 30 years. </a:t>
            </a:r>
          </a:p>
          <a:p>
            <a:pPr marL="0" marR="0" lvl="0" indent="0" algn="l" defTabSz="914400" rtl="0" eaLnBrk="1" fontAlgn="t" latinLnBrk="0" hangingPunct="1">
              <a:lnSpc>
                <a:spcPct val="100000"/>
              </a:lnSpc>
              <a:spcBef>
                <a:spcPts val="0"/>
              </a:spcBef>
              <a:spcAft>
                <a:spcPts val="0"/>
              </a:spcAft>
              <a:buClrTx/>
              <a:buSzTx/>
              <a:buFontTx/>
              <a:buNone/>
              <a:tabLst/>
              <a:defRPr/>
            </a:pPr>
            <a:r>
              <a:rPr lang="en-US" b="0" i="0" dirty="0">
                <a:effectLst/>
                <a:latin typeface="Segoe UI" panose="020B0502040204020203" pitchFamily="34" charset="0"/>
              </a:rPr>
              <a:t>All prior repayment plans (SAVE, PAYE, REPAYE, ICR) are eliminated for new borrowers.”**</a:t>
            </a:r>
          </a:p>
          <a:p>
            <a:pPr fontAlgn="t"/>
            <a:endParaRPr lang="en-US" b="0" i="0" dirty="0">
              <a:effectLst/>
              <a:latin typeface="Segoe UI" panose="020B0502040204020203" pitchFamily="34" charset="0"/>
            </a:endParaRPr>
          </a:p>
          <a:p>
            <a:pPr fontAlgn="t"/>
            <a:r>
              <a:rPr lang="en-US" b="0" i="0" dirty="0">
                <a:effectLst/>
                <a:latin typeface="Segoe UI" panose="020B0502040204020203" pitchFamily="34" charset="0"/>
              </a:rPr>
              <a:t>“Finally, there is a bit of protection for current students: if they borrowed for the same program before July 1, 2026, they may keep current rules for up to three additional academic years.” </a:t>
            </a:r>
          </a:p>
          <a:p>
            <a:pPr fontAlgn="t"/>
            <a:endParaRPr lang="en-US" b="0" i="0" dirty="0">
              <a:effectLst/>
              <a:latin typeface="Segoe UI" panose="020B0502040204020203" pitchFamily="34" charset="0"/>
            </a:endParaRPr>
          </a:p>
          <a:p>
            <a:pPr fontAlgn="t"/>
            <a:r>
              <a:rPr lang="en-US" b="0" i="0" dirty="0">
                <a:effectLst/>
                <a:latin typeface="Segoe UI" panose="020B0502040204020203" pitchFamily="34" charset="0"/>
              </a:rPr>
              <a:t>“Key takeaway: planning ahead is crucial—especially for MBA and non‑professional health programs that traditionally relied heavily on Grad PLUS funding.”</a:t>
            </a:r>
          </a:p>
        </p:txBody>
      </p:sp>
      <p:sp>
        <p:nvSpPr>
          <p:cNvPr id="4" name="Slide Number Placeholder 3">
            <a:extLst>
              <a:ext uri="{FF2B5EF4-FFF2-40B4-BE49-F238E27FC236}">
                <a16:creationId xmlns:a16="http://schemas.microsoft.com/office/drawing/2014/main" id="{284E9230-E58F-18A0-644F-5804AB4DB77E}"/>
              </a:ext>
            </a:extLst>
          </p:cNvPr>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680777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b="0" i="0" dirty="0">
                <a:effectLst/>
                <a:latin typeface="Segoe UI" panose="020B0502040204020203" pitchFamily="34" charset="0"/>
              </a:rPr>
              <a:t>“With Grad PLUS eliminated for new borrowers, federal aid is much more limited. The primary remaining federal loan option is the </a:t>
            </a:r>
            <a:r>
              <a:rPr lang="en-US" b="1" i="0" dirty="0">
                <a:effectLst/>
                <a:latin typeface="Segoe UI" panose="020B0502040204020203" pitchFamily="34" charset="0"/>
              </a:rPr>
              <a:t>Direct Unsubsidized Loan</a:t>
            </a:r>
            <a:r>
              <a:rPr lang="en-US" b="0" i="0" dirty="0">
                <a:effectLst/>
                <a:latin typeface="Segoe UI" panose="020B0502040204020203" pitchFamily="34" charset="0"/>
              </a:rPr>
              <a:t>—and even that is capped.” </a:t>
            </a:r>
          </a:p>
          <a:p>
            <a:pPr fontAlgn="t"/>
            <a:endParaRPr lang="en-US" b="0" i="0" dirty="0">
              <a:effectLst/>
              <a:latin typeface="Segoe UI" panose="020B0502040204020203" pitchFamily="34" charset="0"/>
            </a:endParaRPr>
          </a:p>
          <a:p>
            <a:pPr fontAlgn="t"/>
            <a:r>
              <a:rPr lang="en-US" b="0" i="0" dirty="0">
                <a:effectLst/>
                <a:latin typeface="Segoe UI" panose="020B0502040204020203" pitchFamily="34" charset="0"/>
              </a:rPr>
              <a:t>“Professional students can borrow up to </a:t>
            </a:r>
            <a:r>
              <a:rPr lang="en-US" b="1" i="0" dirty="0">
                <a:effectLst/>
                <a:latin typeface="Segoe UI" panose="020B0502040204020203" pitchFamily="34" charset="0"/>
              </a:rPr>
              <a:t>$50,000 annually</a:t>
            </a:r>
            <a:r>
              <a:rPr lang="en-US" b="0" i="0" dirty="0">
                <a:effectLst/>
                <a:latin typeface="Segoe UI" panose="020B0502040204020203" pitchFamily="34" charset="0"/>
              </a:rPr>
              <a:t>, but most graduate students can only access </a:t>
            </a:r>
            <a:r>
              <a:rPr lang="en-US" b="1" i="0" dirty="0">
                <a:effectLst/>
                <a:latin typeface="Segoe UI" panose="020B0502040204020203" pitchFamily="34" charset="0"/>
              </a:rPr>
              <a:t>$20,500 per year</a:t>
            </a:r>
            <a:r>
              <a:rPr lang="en-US" b="0" i="0" dirty="0">
                <a:effectLst/>
                <a:latin typeface="Segoe UI" panose="020B0502040204020203" pitchFamily="34" charset="0"/>
              </a:rPr>
              <a:t>.” </a:t>
            </a:r>
          </a:p>
          <a:p>
            <a:pPr fontAlgn="t"/>
            <a:endParaRPr lang="en-US" b="0" i="0" dirty="0">
              <a:effectLst/>
              <a:latin typeface="Segoe UI" panose="020B0502040204020203" pitchFamily="34" charset="0"/>
            </a:endParaRPr>
          </a:p>
          <a:p>
            <a:pPr fontAlgn="t"/>
            <a:r>
              <a:rPr lang="en-US" b="0" i="0" dirty="0">
                <a:effectLst/>
                <a:latin typeface="Segoe UI" panose="020B0502040204020203" pitchFamily="34" charset="0"/>
              </a:rPr>
              <a:t>“These loans accrue interest from day one—there is no subsidized loan at the graduate level.” </a:t>
            </a:r>
          </a:p>
          <a:p>
            <a:pPr fontAlgn="t"/>
            <a:endParaRPr lang="en-US" b="0" i="0" dirty="0">
              <a:effectLst/>
              <a:latin typeface="Segoe UI" panose="020B0502040204020203" pitchFamily="34" charset="0"/>
            </a:endParaRPr>
          </a:p>
          <a:p>
            <a:pPr fontAlgn="t"/>
            <a:r>
              <a:rPr lang="en-US" b="0" i="0" dirty="0">
                <a:effectLst/>
                <a:latin typeface="Segoe UI" panose="020B0502040204020203" pitchFamily="34" charset="0"/>
              </a:rPr>
              <a:t>“Before July 1, 2026, Grad PLUS loans could fill the gap. After that date, only students with legacy status can continue to use Grad PLUS temporarily.”</a:t>
            </a:r>
          </a:p>
          <a:p>
            <a:pPr fontAlgn="t"/>
            <a:endParaRPr lang="en-US" b="0" i="0" dirty="0">
              <a:effectLst/>
              <a:latin typeface="Segoe UI" panose="020B0502040204020203" pitchFamily="34" charset="0"/>
            </a:endParaRPr>
          </a:p>
          <a:p>
            <a:pPr fontAlgn="t"/>
            <a:r>
              <a:rPr lang="en-US" b="0" i="0" dirty="0">
                <a:effectLst/>
                <a:latin typeface="Segoe UI" panose="020B0502040204020203" pitchFamily="34" charset="0"/>
              </a:rPr>
              <a:t> “For new students starting your graduate program for the first time the federal borrowing ceiling will likely fall </a:t>
            </a:r>
            <a:r>
              <a:rPr lang="en-US" b="0" i="1" dirty="0">
                <a:effectLst/>
                <a:latin typeface="Segoe UI" panose="020B0502040204020203" pitchFamily="34" charset="0"/>
              </a:rPr>
              <a:t>below</a:t>
            </a:r>
            <a:r>
              <a:rPr lang="en-US" b="0" i="0" dirty="0">
                <a:effectLst/>
                <a:latin typeface="Segoe UI" panose="020B0502040204020203" pitchFamily="34" charset="0"/>
              </a:rPr>
              <a:t> the school’s Cost of Attendance. So it’s essential for students to consider scholarships, employer support, savings, and private students loans.” </a:t>
            </a:r>
          </a:p>
          <a:p>
            <a:pPr fontAlgn="t"/>
            <a:endParaRPr lang="en-US" b="0" i="0" dirty="0">
              <a:effectLst/>
              <a:latin typeface="Segoe UI" panose="020B0502040204020203" pitchFamily="34" charset="0"/>
            </a:endParaRPr>
          </a:p>
          <a:p>
            <a:pPr fontAlgn="t"/>
            <a:r>
              <a:rPr lang="en-US" b="0" i="0" dirty="0">
                <a:effectLst/>
                <a:latin typeface="Segoe UI" panose="020B0502040204020203" pitchFamily="34" charset="0"/>
              </a:rPr>
              <a:t>“Budgeting and planning now become part of the admissions process—students will need a proactive strategy going into their program.”</a:t>
            </a:r>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b="0" i="0" dirty="0">
                <a:effectLst/>
                <a:latin typeface="Segoe UI" panose="020B0502040204020203" pitchFamily="34" charset="0"/>
              </a:rPr>
              <a:t>“Here’s where program classification really matters. Under the new rules, your program determines your annual and aggregate federal limits.” </a:t>
            </a:r>
          </a:p>
          <a:p>
            <a:pPr fontAlgn="t"/>
            <a:endParaRPr lang="en-US" b="0" i="0" dirty="0">
              <a:effectLst/>
              <a:latin typeface="Segoe UI" panose="020B0502040204020203" pitchFamily="34" charset="0"/>
            </a:endParaRPr>
          </a:p>
          <a:p>
            <a:pPr fontAlgn="t"/>
            <a:r>
              <a:rPr lang="en-US" b="0" i="0" dirty="0">
                <a:effectLst/>
                <a:latin typeface="Segoe UI" panose="020B0502040204020203" pitchFamily="34" charset="0"/>
              </a:rPr>
              <a:t>“Most graduate programs—including the typical MBA—fall under the </a:t>
            </a:r>
            <a:r>
              <a:rPr lang="en-US" b="1" i="0" dirty="0">
                <a:effectLst/>
                <a:latin typeface="Segoe UI" panose="020B0502040204020203" pitchFamily="34" charset="0"/>
              </a:rPr>
              <a:t>$20,500 annual / $100,000 aggregate</a:t>
            </a:r>
            <a:r>
              <a:rPr lang="en-US" b="0" i="0" dirty="0">
                <a:effectLst/>
                <a:latin typeface="Segoe UI" panose="020B0502040204020203" pitchFamily="34" charset="0"/>
              </a:rPr>
              <a:t> category.” </a:t>
            </a:r>
          </a:p>
          <a:p>
            <a:pPr fontAlgn="t"/>
            <a:endParaRPr lang="en-US" b="0" i="0" dirty="0">
              <a:effectLst/>
              <a:latin typeface="Segoe UI" panose="020B0502040204020203" pitchFamily="34" charset="0"/>
            </a:endParaRPr>
          </a:p>
          <a:p>
            <a:pPr fontAlgn="t"/>
            <a:r>
              <a:rPr lang="en-US" b="0" i="0" dirty="0">
                <a:effectLst/>
                <a:latin typeface="Segoe UI" panose="020B0502040204020203" pitchFamily="34" charset="0"/>
              </a:rPr>
              <a:t>“Professional degrees—like MD, JD, or PharmD—have higher caps: </a:t>
            </a:r>
            <a:r>
              <a:rPr lang="en-US" b="1" i="0" dirty="0">
                <a:effectLst/>
                <a:latin typeface="Segoe UI" panose="020B0502040204020203" pitchFamily="34" charset="0"/>
              </a:rPr>
              <a:t>$50,000 annually / $200,000 total</a:t>
            </a:r>
            <a:r>
              <a:rPr lang="en-US" b="0" i="0" dirty="0">
                <a:effectLst/>
                <a:latin typeface="Segoe UI" panose="020B0502040204020203" pitchFamily="34" charset="0"/>
              </a:rPr>
              <a:t>.” </a:t>
            </a:r>
          </a:p>
          <a:p>
            <a:pPr fontAlgn="t"/>
            <a:endParaRPr lang="en-US" b="0" i="0" dirty="0">
              <a:effectLst/>
              <a:latin typeface="Segoe UI" panose="020B0502040204020203" pitchFamily="34" charset="0"/>
            </a:endParaRPr>
          </a:p>
          <a:p>
            <a:pPr fontAlgn="t"/>
            <a:r>
              <a:rPr lang="en-US" b="0" i="0" dirty="0">
                <a:effectLst/>
                <a:latin typeface="Segoe UI" panose="020B0502040204020203" pitchFamily="34" charset="0"/>
              </a:rPr>
              <a:t>“On top of that, the law introduces a </a:t>
            </a:r>
            <a:r>
              <a:rPr lang="en-US" b="1" i="0" dirty="0">
                <a:effectLst/>
                <a:latin typeface="Segoe UI" panose="020B0502040204020203" pitchFamily="34" charset="0"/>
              </a:rPr>
              <a:t>lifetime maximum borrowing limit of $257,500</a:t>
            </a:r>
            <a:r>
              <a:rPr lang="en-US" b="0" i="0" dirty="0">
                <a:effectLst/>
                <a:latin typeface="Segoe UI" panose="020B0502040204020203" pitchFamily="34" charset="0"/>
              </a:rPr>
              <a:t> across all federal loans.” </a:t>
            </a:r>
          </a:p>
          <a:p>
            <a:pPr fontAlgn="t"/>
            <a:endParaRPr lang="en-US" b="0" i="0" dirty="0">
              <a:effectLst/>
              <a:latin typeface="Segoe UI" panose="020B0502040204020203" pitchFamily="34" charset="0"/>
            </a:endParaRPr>
          </a:p>
          <a:p>
            <a:pPr fontAlgn="t"/>
            <a:r>
              <a:rPr lang="en-US" b="0" i="0" dirty="0">
                <a:effectLst/>
                <a:latin typeface="Segoe UI" panose="020B0502040204020203" pitchFamily="34" charset="0"/>
              </a:rPr>
              <a:t>“This means some long or high‑cost programs—especially medical and health‑science fields—may exceed what federal loans alone can cover.”</a:t>
            </a:r>
          </a:p>
          <a:p>
            <a:pPr fontAlgn="t"/>
            <a:endParaRPr lang="en-US" b="0" i="0" dirty="0">
              <a:effectLst/>
              <a:latin typeface="Segoe UI" panose="020B0502040204020203" pitchFamily="34" charset="0"/>
            </a:endParaRPr>
          </a:p>
          <a:p>
            <a:pPr fontAlgn="t"/>
            <a:endParaRPr lang="en-US" b="0" i="0" dirty="0">
              <a:effectLst/>
              <a:latin typeface="Segoe UI" panose="020B0502040204020203" pitchFamily="34" charset="0"/>
            </a:endParaRPr>
          </a:p>
          <a:p>
            <a:pPr fontAlgn="t"/>
            <a:endParaRPr lang="en-US" b="0" i="0" dirty="0">
              <a:effectLst/>
              <a:latin typeface="Segoe UI" panose="020B0502040204020203" pitchFamily="34" charset="0"/>
            </a:endParaRPr>
          </a:p>
          <a:p>
            <a:pPr fontAlgn="t"/>
            <a:endParaRPr lang="en-US" b="0" i="0" dirty="0">
              <a:effectLst/>
              <a:latin typeface="Segoe UI" panose="020B0502040204020203" pitchFamily="34" charset="0"/>
            </a:endParaRPr>
          </a:p>
          <a:p>
            <a:pPr fontAlgn="t"/>
            <a:r>
              <a:rPr lang="en-US" b="0" i="0" dirty="0">
                <a:effectLst/>
                <a:latin typeface="Segoe UI" panose="020B0502040204020203" pitchFamily="34" charset="0"/>
              </a:rPr>
              <a:t> “Always remind students to check how their school classifies their program. It isn’t always intuitive.”</a:t>
            </a:r>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b="0" i="0" dirty="0">
                <a:effectLst/>
                <a:latin typeface="Segoe UI" panose="020B0502040204020203" pitchFamily="34" charset="0"/>
              </a:rPr>
              <a:t>“Let’s walk through three common student profiles to show how these caps play out.” </a:t>
            </a:r>
            <a:r>
              <a:rPr lang="en-US" b="1" i="0" dirty="0">
                <a:effectLst/>
                <a:latin typeface="Segoe UI" panose="020B0502040204020203" pitchFamily="34" charset="0"/>
              </a:rPr>
              <a:t>Regular Grad (MA/MS/PhD):</a:t>
            </a:r>
          </a:p>
          <a:p>
            <a:pPr fontAlgn="t"/>
            <a:endParaRPr lang="en-US" b="1" i="0" dirty="0">
              <a:effectLst/>
              <a:latin typeface="Segoe UI" panose="020B0502040204020203" pitchFamily="34" charset="0"/>
            </a:endParaRPr>
          </a:p>
          <a:p>
            <a:pPr fontAlgn="t"/>
            <a:r>
              <a:rPr lang="en-US" b="0" i="0" dirty="0">
                <a:effectLst/>
                <a:latin typeface="Segoe UI" panose="020B0502040204020203" pitchFamily="34" charset="0"/>
              </a:rPr>
              <a:t> “These students typically borrow at the $20,500 annual level. Their biggest challenges are tuition and living expenses—especially in longer programs. They’ll rely heavily on assistantships, stipends, and departmental funding.”</a:t>
            </a:r>
          </a:p>
          <a:p>
            <a:pPr fontAlgn="t"/>
            <a:r>
              <a:rPr lang="en-US" b="0" i="0" dirty="0">
                <a:effectLst/>
                <a:latin typeface="Segoe UI" panose="020B0502040204020203" pitchFamily="34" charset="0"/>
              </a:rPr>
              <a:t> </a:t>
            </a:r>
            <a:r>
              <a:rPr lang="en-US" b="1" i="0" dirty="0">
                <a:effectLst/>
                <a:latin typeface="Segoe UI" panose="020B0502040204020203" pitchFamily="34" charset="0"/>
              </a:rPr>
              <a:t>MBA Students:</a:t>
            </a:r>
            <a:r>
              <a:rPr lang="en-US" b="0" i="0" dirty="0">
                <a:effectLst/>
                <a:latin typeface="Segoe UI" panose="020B0502040204020203" pitchFamily="34" charset="0"/>
              </a:rPr>
              <a:t> “Even though MBAs fall under the same $20,500 cap, MBA tuition usually far exceeds that amount. Many students will need institutional aid, employer sponsorship, or private loans to fill the gap.” </a:t>
            </a:r>
          </a:p>
          <a:p>
            <a:pPr fontAlgn="t"/>
            <a:r>
              <a:rPr lang="en-US" b="0" i="0" dirty="0">
                <a:effectLst/>
                <a:latin typeface="Segoe UI" panose="020B0502040204020203" pitchFamily="34" charset="0"/>
              </a:rPr>
              <a:t>“If an MBA student already borrowed federal loans for their program before 7/1/26, they might retain legacy Grad PLUS eligibility—but only temporarily.</a:t>
            </a:r>
          </a:p>
          <a:p>
            <a:pPr fontAlgn="t"/>
            <a:endParaRPr lang="en-US" b="0" i="0" dirty="0">
              <a:effectLst/>
              <a:latin typeface="Segoe UI" panose="020B0502040204020203" pitchFamily="34" charset="0"/>
            </a:endParaRPr>
          </a:p>
          <a:p>
            <a:pPr fontAlgn="t"/>
            <a:r>
              <a:rPr lang="en-US" b="0" i="0" dirty="0">
                <a:effectLst/>
                <a:latin typeface="Segoe UI" panose="020B0502040204020203" pitchFamily="34" charset="0"/>
              </a:rPr>
              <a:t>” </a:t>
            </a:r>
            <a:r>
              <a:rPr lang="en-US" b="1" i="0" dirty="0">
                <a:effectLst/>
                <a:latin typeface="Segoe UI" panose="020B0502040204020203" pitchFamily="34" charset="0"/>
              </a:rPr>
              <a:t>Medical/Professional Students:</a:t>
            </a:r>
            <a:r>
              <a:rPr lang="en-US" b="0" i="0" dirty="0">
                <a:effectLst/>
                <a:latin typeface="Segoe UI" panose="020B0502040204020203" pitchFamily="34" charset="0"/>
              </a:rPr>
              <a:t> “These students receive the higher $50,000 cap, but even that may fall short of total program costs. Early repayment planning—especially for residency or PSLF pathways—becomes essential.”</a:t>
            </a:r>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Segoe UI" panose="020B0502040204020203" pitchFamily="34" charset="0"/>
              </a:rPr>
              <a:t>“Private student loans are credit‑based loans offered by banks and lenders, not the federal government.”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Segoe UI" panose="020B0502040204020203" pitchFamily="34" charset="0"/>
              </a:rPr>
              <a:t>“They vary widely—interest rates, fees, repayment options, and deferment policies are lender‑specific.”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Segoe UI" panose="020B0502040204020203" pitchFamily="34" charset="0"/>
              </a:rPr>
              <a:t>“Students usually apply as the borrower, and family members often serve as co‑signers, at the graduate level they may not always need a co-signer to help with credit approval or interest rate improvement.  But even in my case it can help” I going to talk about Soft credit pull later is the presentation to tie this together about why.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Segoe UI" panose="020B0502040204020203" pitchFamily="34" charset="0"/>
              </a:rPr>
              <a:t>“Some lenders also offer parent‑only or sponsor loans, similar to what the Federal PLUS Loan used to be.”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Segoe UI" panose="020B0502040204020203" pitchFamily="34" charset="0"/>
              </a:rPr>
              <a:t>“Unlike federal loans, private loan rates are based on creditworthiness—so strong credit or a strong co‑signer can significantly reduce borrowing costs.”</a:t>
            </a:r>
          </a:p>
          <a:p>
            <a:r>
              <a:rPr dirty="0"/>
              <a:t>.</a:t>
            </a:r>
          </a:p>
        </p:txBody>
      </p:sp>
      <p:sp>
        <p:nvSpPr>
          <p:cNvPr id="4" name="Slide Number Placeholder 3"/>
          <p:cNvSpPr>
            <a:spLocks noGrp="1"/>
          </p:cNvSpPr>
          <p:nvPr>
            <p:ph type="sldNum" sz="quarter" idx="5"/>
          </p:nvPr>
        </p:nvSpPr>
        <p:spPr/>
        <p:txBody>
          <a:bodyPr/>
          <a:lstStyle/>
          <a:p>
            <a:fld id="{0932A1BA-01CF-4262-BB49-6461D1633885}" type="slidenum">
              <a:rPr lang="en-US" smtClean="0"/>
              <a:t>8</a:t>
            </a:fld>
            <a:endParaRPr lang="en-US"/>
          </a:p>
        </p:txBody>
      </p:sp>
    </p:spTree>
    <p:extLst>
      <p:ext uri="{BB962C8B-B14F-4D97-AF65-F5344CB8AC3E}">
        <p14:creationId xmlns:p14="http://schemas.microsoft.com/office/powerpoint/2010/main" val="2034469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6826796-1C33-FD00-CCB5-BCE3301D056E}"/>
              </a:ext>
            </a:extLst>
          </p:cNvPr>
          <p:cNvSpPr>
            <a:spLocks noGrp="1"/>
          </p:cNvSpPr>
          <p:nvPr>
            <p:ph type="body" idx="1"/>
          </p:nvPr>
        </p:nvSpPr>
        <p:spPr>
          <a:xfrm>
            <a:off x="685800" y="5867400"/>
            <a:ext cx="5486400" cy="48006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Segoe UI" panose="020B0502040204020203" pitchFamily="34" charset="0"/>
              </a:rPr>
              <a:t>“Multi‑Year Approval is designed to simplify the borrowing process. Traditionally, students have to reapply for loans each academic year, which means annual credit checks and additional paperwork.”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Segoe UI" panose="020B0502040204020203" pitchFamily="34" charset="0"/>
              </a:rPr>
              <a:t>“With Multi‑Year Approval, you complete one application upfront. If the lender offers you multi‑year eligibility and you accept it, then future years become much easier.”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Segoe UI" panose="020B0502040204020203" pitchFamily="34" charset="0"/>
              </a:rPr>
              <a:t> “Instead of reapplying, eligible borrowers simply request the amount they need—no new application, no major credit impact.”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Segoe UI" panose="020B0502040204020203" pitchFamily="34" charset="0"/>
              </a:rPr>
              <a:t> “This is especially useful for multi‑year programs like MBAs, master’s programs, or PhDs.”</a:t>
            </a:r>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a:prstGeom prst="rect">
            <a:avLst/>
          </a:prstGeom>
          <a:noFill/>
          <a:ln w="12700">
            <a:solidFill>
              <a:prstClr val="black"/>
            </a:solidFill>
          </a:ln>
        </p:spPr>
      </p:sp>
      <p:sp>
        <p:nvSpPr>
          <p:cNvPr id="3" name="Notes Placeholder 2"/>
          <p:cNvSpPr>
            <a:spLocks noGrp="1"/>
          </p:cNvSpPr>
          <p:nvPr>
            <p:ph type="body" idx="1"/>
          </p:nvPr>
        </p:nvSpPr>
        <p:spPr>
          <a:xfrm>
            <a:off x="685800" y="5867400"/>
            <a:ext cx="5486400" cy="4800600"/>
          </a:xfrm>
          <a:prstGeom prst="rect">
            <a:avLst/>
          </a:prstGeom>
        </p:spPr>
        <p:txBody>
          <a:bodyPr/>
          <a:lstStyle/>
          <a:p>
            <a:pPr fontAlgn="t"/>
            <a:r>
              <a:rPr lang="en-US" b="0" i="0" dirty="0">
                <a:effectLst/>
                <a:latin typeface="Segoe UI" panose="020B0502040204020203" pitchFamily="34" charset="0"/>
              </a:rPr>
              <a:t>“UPenn provides a curated list of private loan options on their Student Registration &amp; Financial Services website.”</a:t>
            </a:r>
          </a:p>
          <a:p>
            <a:pPr fontAlgn="t"/>
            <a:r>
              <a:rPr lang="en-US" b="0" i="0" dirty="0">
                <a:effectLst/>
                <a:latin typeface="Segoe UI" panose="020B0502040204020203" pitchFamily="34" charset="0"/>
              </a:rPr>
              <a:t> “These lenders have </a:t>
            </a:r>
            <a:r>
              <a:rPr lang="en-US" b="0" i="0">
                <a:effectLst/>
                <a:latin typeface="Segoe UI" panose="020B0502040204020203" pitchFamily="34" charset="0"/>
              </a:rPr>
              <a:t>been </a:t>
            </a:r>
            <a:r>
              <a:rPr lang="en-US" b="0" i="0" dirty="0">
                <a:effectLst/>
                <a:latin typeface="Segoe UI" panose="020B0502040204020203" pitchFamily="34" charset="0"/>
              </a:rPr>
              <a:t>v</a:t>
            </a:r>
            <a:r>
              <a:rPr lang="en-US" b="0" i="0">
                <a:effectLst/>
                <a:latin typeface="Segoe UI" panose="020B0502040204020203" pitchFamily="34" charset="0"/>
              </a:rPr>
              <a:t>etted </a:t>
            </a:r>
            <a:r>
              <a:rPr lang="en-US" b="0" i="0" dirty="0">
                <a:effectLst/>
                <a:latin typeface="Segoe UI" panose="020B0502040204020203" pitchFamily="34" charset="0"/>
              </a:rPr>
              <a:t>by UPENN vary in terms, rates, co‑signer requirements, and borrower benefits, so their students, you, do not have to do the heavy lifting on sifting through everyone who is in the private student lending </a:t>
            </a:r>
            <a:r>
              <a:rPr lang="en-US" b="0" i="0">
                <a:effectLst/>
                <a:latin typeface="Segoe UI" panose="020B0502040204020203" pitchFamily="34" charset="0"/>
              </a:rPr>
              <a:t>space.”</a:t>
            </a:r>
          </a:p>
          <a:p>
            <a:pPr fontAlgn="t"/>
            <a:r>
              <a:rPr lang="en-US" b="0" i="0">
                <a:effectLst/>
                <a:latin typeface="Segoe UI" panose="020B0502040204020203" pitchFamily="34" charset="0"/>
              </a:rPr>
              <a:t> </a:t>
            </a:r>
            <a:r>
              <a:rPr lang="en-US" b="0" i="0" dirty="0">
                <a:effectLst/>
                <a:latin typeface="Segoe UI" panose="020B0502040204020203" pitchFamily="34" charset="0"/>
              </a:rPr>
              <a:t>“Direct them to the UPenn financial aid website for up‑to‑date lender comparisons and eligibility criteria.”</a:t>
            </a:r>
          </a:p>
        </p:txBody>
      </p:sp>
    </p:spTree>
    <p:extLst>
      <p:ext uri="{BB962C8B-B14F-4D97-AF65-F5344CB8AC3E}">
        <p14:creationId xmlns:p14="http://schemas.microsoft.com/office/powerpoint/2010/main" val="3366663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bg1"/>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sz="1800" b="0" i="0">
                <a:solidFill>
                  <a:srgbClr val="404040"/>
                </a:solidFill>
                <a:latin typeface="Trebuchet MS"/>
                <a:cs typeface="Trebuchet MS"/>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609600" y="6377940"/>
            <a:ext cx="280416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2/5/2026</a:t>
            </a:fld>
            <a:endParaRPr lang="en-US" dirty="0"/>
          </a:p>
        </p:txBody>
      </p:sp>
      <p:sp>
        <p:nvSpPr>
          <p:cNvPr id="6" name="Holder 6"/>
          <p:cNvSpPr>
            <a:spLocks noGrp="1"/>
          </p:cNvSpPr>
          <p:nvPr>
            <p:ph type="sldNum" sz="quarter" idx="7"/>
          </p:nvPr>
        </p:nvSpPr>
        <p:spPr>
          <a:xfrm>
            <a:off x="8778240" y="6377940"/>
            <a:ext cx="280416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53323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New Green Frame Title and Content">
    <p:bg>
      <p:bgPr>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b="-418"/>
          </a:stretch>
        </a:blipFill>
        <a:effectLst/>
      </p:bgPr>
    </p:bg>
    <p:spTree>
      <p:nvGrpSpPr>
        <p:cNvPr id="1" name=""/>
        <p:cNvGrpSpPr/>
        <p:nvPr/>
      </p:nvGrpSpPr>
      <p:grpSpPr>
        <a:xfrm>
          <a:off x="0" y="0"/>
          <a:ext cx="0" cy="0"/>
          <a:chOff x="0" y="0"/>
          <a:chExt cx="0" cy="0"/>
        </a:xfrm>
      </p:grpSpPr>
      <p:sp>
        <p:nvSpPr>
          <p:cNvPr id="45" name="Text Placeholder 44">
            <a:extLst>
              <a:ext uri="{FF2B5EF4-FFF2-40B4-BE49-F238E27FC236}">
                <a16:creationId xmlns:a16="http://schemas.microsoft.com/office/drawing/2014/main" id="{490C9C94-04A5-33E0-24CD-4799A22FF106}"/>
              </a:ext>
            </a:extLst>
          </p:cNvPr>
          <p:cNvSpPr>
            <a:spLocks noGrp="1" noChangeAspect="1"/>
          </p:cNvSpPr>
          <p:nvPr>
            <p:ph type="body" sz="quarter" idx="12" hasCustomPrompt="1"/>
          </p:nvPr>
        </p:nvSpPr>
        <p:spPr>
          <a:xfrm>
            <a:off x="10969976" y="6172200"/>
            <a:ext cx="612425" cy="228600"/>
          </a:xfrm>
          <a:blipFill dpi="0"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t="-3000" r="-1000"/>
            </a:stretch>
          </a:blipFill>
        </p:spPr>
        <p:txBody>
          <a:bodyPr anchor="ctr"/>
          <a:lstStyle>
            <a:lvl1pPr marL="342900" indent="-342900">
              <a:buFont typeface="Arial" panose="020B0604020202020204" pitchFamily="34" charset="0"/>
              <a:buChar char="•"/>
              <a:defRPr sz="1000" b="0">
                <a:solidFill>
                  <a:schemeClr val="tx1">
                    <a:alpha val="0"/>
                  </a:schemeClr>
                </a:solidFill>
                <a:latin typeface="Arial" panose="020B0604020202020204" pitchFamily="34" charset="0"/>
                <a:cs typeface="Arial" panose="020B0604020202020204" pitchFamily="34" charset="0"/>
              </a:defRPr>
            </a:lvl1pPr>
          </a:lstStyle>
          <a:p>
            <a:pPr lvl="0"/>
            <a:r>
              <a:rPr lang="en-US"/>
              <a:t> </a:t>
            </a:r>
          </a:p>
        </p:txBody>
      </p:sp>
      <p:sp>
        <p:nvSpPr>
          <p:cNvPr id="15" name="Slide Number Placeholder 27">
            <a:extLst>
              <a:ext uri="{FF2B5EF4-FFF2-40B4-BE49-F238E27FC236}">
                <a16:creationId xmlns:a16="http://schemas.microsoft.com/office/drawing/2014/main" id="{0332A4BD-33AB-D3BF-D833-669DAC75338D}"/>
              </a:ext>
            </a:extLst>
          </p:cNvPr>
          <p:cNvSpPr>
            <a:spLocks noGrp="1"/>
          </p:cNvSpPr>
          <p:nvPr>
            <p:ph type="sldNum" sz="quarter" idx="4"/>
          </p:nvPr>
        </p:nvSpPr>
        <p:spPr>
          <a:xfrm>
            <a:off x="11205409" y="6217514"/>
            <a:ext cx="487680" cy="137160"/>
          </a:xfrm>
          <a:prstGeom prst="rect">
            <a:avLst/>
          </a:prstGeom>
        </p:spPr>
        <p:txBody>
          <a:bodyPr vert="horz" lIns="91440" tIns="45720" rIns="91440" bIns="45720" rtlCol="0" anchor="ctr"/>
          <a:lstStyle>
            <a:lvl1pPr algn="ctr">
              <a:defRPr sz="800" b="0" i="0">
                <a:solidFill>
                  <a:schemeClr val="bg1"/>
                </a:solidFill>
                <a:latin typeface="Fira Sans" panose="020B0503050000020004" pitchFamily="34" charset="0"/>
                <a:ea typeface="Fira Sans" panose="020B0503050000020004" pitchFamily="34" charset="0"/>
              </a:defRPr>
            </a:lvl1pPr>
          </a:lstStyle>
          <a:p>
            <a:fld id="{562A8FD0-EABD-014B-996B-DD61942D9A88}" type="slidenum">
              <a:rPr lang="en-US" smtClean="0"/>
              <a:pPr/>
              <a:t>‹#›</a:t>
            </a:fld>
            <a:endParaRPr lang="en-US"/>
          </a:p>
        </p:txBody>
      </p:sp>
      <p:sp>
        <p:nvSpPr>
          <p:cNvPr id="2" name="Title Placeholder 1">
            <a:extLst>
              <a:ext uri="{FF2B5EF4-FFF2-40B4-BE49-F238E27FC236}">
                <a16:creationId xmlns:a16="http://schemas.microsoft.com/office/drawing/2014/main" id="{B03D8A0D-095E-7D38-3015-F9508CA968E9}"/>
              </a:ext>
            </a:extLst>
          </p:cNvPr>
          <p:cNvSpPr>
            <a:spLocks noGrp="1"/>
          </p:cNvSpPr>
          <p:nvPr>
            <p:ph type="title"/>
          </p:nvPr>
        </p:nvSpPr>
        <p:spPr>
          <a:xfrm>
            <a:off x="609600" y="228600"/>
            <a:ext cx="10972800" cy="914400"/>
          </a:xfrm>
          <a:prstGeom prst="rect">
            <a:avLst/>
          </a:prstGeom>
        </p:spPr>
        <p:txBody>
          <a:bodyPr vert="horz" lIns="0" tIns="0" rIns="0" bIns="0" rtlCol="0" anchor="ctr">
            <a:noAutofit/>
          </a:bodyPr>
          <a:lstStyle>
            <a:lvl1pPr>
              <a:defRPr sz="2400" b="0" i="0">
                <a:latin typeface="F37 Bobby" pitchFamily="2" charset="77"/>
              </a:defRPr>
            </a:lvl1pPr>
          </a:lstStyle>
          <a:p>
            <a:r>
              <a:rPr lang="en-US" dirty="0"/>
              <a:t>Headline</a:t>
            </a:r>
          </a:p>
        </p:txBody>
      </p:sp>
      <p:sp>
        <p:nvSpPr>
          <p:cNvPr id="7" name="Text Placeholder 2">
            <a:extLst>
              <a:ext uri="{FF2B5EF4-FFF2-40B4-BE49-F238E27FC236}">
                <a16:creationId xmlns:a16="http://schemas.microsoft.com/office/drawing/2014/main" id="{15681832-B9F4-C409-2366-578EE8B4B87C}"/>
              </a:ext>
            </a:extLst>
          </p:cNvPr>
          <p:cNvSpPr>
            <a:spLocks noGrp="1"/>
          </p:cNvSpPr>
          <p:nvPr>
            <p:ph idx="1"/>
          </p:nvPr>
        </p:nvSpPr>
        <p:spPr>
          <a:xfrm>
            <a:off x="609600" y="1143000"/>
            <a:ext cx="10972800" cy="4754880"/>
          </a:xfrm>
          <a:prstGeom prst="rect">
            <a:avLst/>
          </a:prstGeom>
        </p:spPr>
        <p:txBody>
          <a:bodyPr vert="horz" lIns="0" tIns="0" rIns="0" bIns="0" rtlCol="0">
            <a:noAutofit/>
          </a:bodyPr>
          <a:lstStyle/>
          <a:p>
            <a:pPr lvl="0"/>
            <a:r>
              <a:rPr lang="en-US"/>
              <a:t>Bullet 1</a:t>
            </a:r>
          </a:p>
          <a:p>
            <a:pPr lvl="1"/>
            <a:r>
              <a:rPr lang="en-US"/>
              <a:t>Bullet 2</a:t>
            </a:r>
          </a:p>
          <a:p>
            <a:pPr lvl="2"/>
            <a:r>
              <a:rPr lang="en-US"/>
              <a:t>Bullet 3</a:t>
            </a:r>
          </a:p>
          <a:p>
            <a:pPr lvl="4"/>
            <a:r>
              <a:rPr lang="en-US"/>
              <a:t>Bullet 4</a:t>
            </a:r>
          </a:p>
        </p:txBody>
      </p:sp>
    </p:spTree>
    <p:extLst>
      <p:ext uri="{BB962C8B-B14F-4D97-AF65-F5344CB8AC3E}">
        <p14:creationId xmlns:p14="http://schemas.microsoft.com/office/powerpoint/2010/main" val="36482667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Green Notch Title and Content">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45" name="Text Placeholder 44">
            <a:extLst>
              <a:ext uri="{FF2B5EF4-FFF2-40B4-BE49-F238E27FC236}">
                <a16:creationId xmlns:a16="http://schemas.microsoft.com/office/drawing/2014/main" id="{490C9C94-04A5-33E0-24CD-4799A22FF106}"/>
              </a:ext>
            </a:extLst>
          </p:cNvPr>
          <p:cNvSpPr>
            <a:spLocks noGrp="1" noChangeAspect="1"/>
          </p:cNvSpPr>
          <p:nvPr userDrawn="1">
            <p:ph type="body" sz="quarter" idx="12" hasCustomPrompt="1"/>
          </p:nvPr>
        </p:nvSpPr>
        <p:spPr>
          <a:xfrm>
            <a:off x="10969976" y="6209556"/>
            <a:ext cx="612425" cy="153888"/>
          </a:xfrm>
          <a:blipFill dpi="0"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t="-3000" r="-1000"/>
            </a:stretch>
          </a:blipFill>
        </p:spPr>
        <p:txBody>
          <a:bodyPr anchor="ctr"/>
          <a:lstStyle>
            <a:lvl1pPr marL="342900" indent="-342900">
              <a:buFont typeface="Arial" panose="020B0604020202020204" pitchFamily="34" charset="0"/>
              <a:buChar char="•"/>
              <a:defRPr sz="1000" b="0">
                <a:solidFill>
                  <a:schemeClr val="tx1">
                    <a:alpha val="0"/>
                  </a:schemeClr>
                </a:solidFill>
                <a:latin typeface="Arial" panose="020B0604020202020204" pitchFamily="34" charset="0"/>
                <a:cs typeface="Arial" panose="020B0604020202020204" pitchFamily="34" charset="0"/>
              </a:defRPr>
            </a:lvl1pPr>
          </a:lstStyle>
          <a:p>
            <a:pPr lvl="0"/>
            <a:r>
              <a:rPr lang="en-US"/>
              <a:t> </a:t>
            </a:r>
          </a:p>
        </p:txBody>
      </p:sp>
      <p:sp>
        <p:nvSpPr>
          <p:cNvPr id="15" name="Slide Number Placeholder 27">
            <a:extLst>
              <a:ext uri="{FF2B5EF4-FFF2-40B4-BE49-F238E27FC236}">
                <a16:creationId xmlns:a16="http://schemas.microsoft.com/office/drawing/2014/main" id="{0332A4BD-33AB-D3BF-D833-669DAC75338D}"/>
              </a:ext>
            </a:extLst>
          </p:cNvPr>
          <p:cNvSpPr>
            <a:spLocks noGrp="1"/>
          </p:cNvSpPr>
          <p:nvPr userDrawn="1">
            <p:ph type="sldNum" sz="quarter" idx="4"/>
          </p:nvPr>
        </p:nvSpPr>
        <p:spPr>
          <a:xfrm>
            <a:off x="11205409" y="6178372"/>
            <a:ext cx="487680" cy="215444"/>
          </a:xfrm>
          <a:prstGeom prst="rect">
            <a:avLst/>
          </a:prstGeom>
        </p:spPr>
        <p:txBody>
          <a:bodyPr vert="horz" lIns="91440" tIns="45720" rIns="91440" bIns="45720" rtlCol="0" anchor="ctr"/>
          <a:lstStyle>
            <a:lvl1pPr algn="ctr">
              <a:defRPr sz="800" b="0" i="0">
                <a:solidFill>
                  <a:schemeClr val="bg1"/>
                </a:solidFill>
                <a:latin typeface="Fira Sans" panose="020B0503050000020004" pitchFamily="34" charset="0"/>
                <a:ea typeface="Fira Sans" panose="020B0503050000020004" pitchFamily="34" charset="0"/>
              </a:defRPr>
            </a:lvl1pPr>
          </a:lstStyle>
          <a:p>
            <a:fld id="{562A8FD0-EABD-014B-996B-DD61942D9A88}" type="slidenum">
              <a:rPr lang="en-US" smtClean="0"/>
              <a:pPr/>
              <a:t>‹#›</a:t>
            </a:fld>
            <a:endParaRPr lang="en-US"/>
          </a:p>
        </p:txBody>
      </p:sp>
      <p:sp>
        <p:nvSpPr>
          <p:cNvPr id="8" name="Title Placeholder 1">
            <a:extLst>
              <a:ext uri="{FF2B5EF4-FFF2-40B4-BE49-F238E27FC236}">
                <a16:creationId xmlns:a16="http://schemas.microsoft.com/office/drawing/2014/main" id="{C96D3B78-A1D6-472E-7AA5-865C32C2835E}"/>
              </a:ext>
            </a:extLst>
          </p:cNvPr>
          <p:cNvSpPr>
            <a:spLocks noGrp="1"/>
          </p:cNvSpPr>
          <p:nvPr>
            <p:ph type="title"/>
          </p:nvPr>
        </p:nvSpPr>
        <p:spPr>
          <a:xfrm>
            <a:off x="609600" y="228600"/>
            <a:ext cx="10972800" cy="914400"/>
          </a:xfrm>
          <a:prstGeom prst="rect">
            <a:avLst/>
          </a:prstGeom>
        </p:spPr>
        <p:txBody>
          <a:bodyPr vert="horz" lIns="0" tIns="0" rIns="0" bIns="0" rtlCol="0" anchor="ctr">
            <a:noAutofit/>
          </a:bodyPr>
          <a:lstStyle>
            <a:lvl1pPr>
              <a:defRPr sz="2400">
                <a:solidFill>
                  <a:schemeClr val="bg1"/>
                </a:solidFill>
              </a:defRPr>
            </a:lvl1pPr>
          </a:lstStyle>
          <a:p>
            <a:r>
              <a:rPr lang="en-US"/>
              <a:t>Headline</a:t>
            </a:r>
          </a:p>
        </p:txBody>
      </p:sp>
      <p:sp>
        <p:nvSpPr>
          <p:cNvPr id="14" name="Text Placeholder 2">
            <a:extLst>
              <a:ext uri="{FF2B5EF4-FFF2-40B4-BE49-F238E27FC236}">
                <a16:creationId xmlns:a16="http://schemas.microsoft.com/office/drawing/2014/main" id="{5BB7000F-B84F-D15C-224B-9261B7C0D2A9}"/>
              </a:ext>
            </a:extLst>
          </p:cNvPr>
          <p:cNvSpPr>
            <a:spLocks noGrp="1"/>
          </p:cNvSpPr>
          <p:nvPr>
            <p:ph idx="1"/>
          </p:nvPr>
        </p:nvSpPr>
        <p:spPr>
          <a:xfrm>
            <a:off x="609600" y="1143000"/>
            <a:ext cx="10972800" cy="4846320"/>
          </a:xfrm>
          <a:prstGeom prst="rect">
            <a:avLst/>
          </a:prstGeom>
        </p:spPr>
        <p:txBody>
          <a:bodyPr vert="horz" lIns="0" tIns="0" rIns="0" bIns="0" rtlCol="0">
            <a:noAutofit/>
          </a:bodyPr>
          <a:lstStyle>
            <a:lvl1pPr marL="228600" indent="-228600">
              <a:buFont typeface="Arial" panose="020B0604020202020204" pitchFamily="34" charset="0"/>
              <a:buChar char="•"/>
              <a:defRPr>
                <a:solidFill>
                  <a:schemeClr val="bg1"/>
                </a:solidFill>
              </a:defRPr>
            </a:lvl1pPr>
            <a:lvl2pPr>
              <a:defRPr>
                <a:solidFill>
                  <a:schemeClr val="bg1"/>
                </a:solidFill>
              </a:defRPr>
            </a:lvl2pPr>
            <a:lvl3pPr>
              <a:defRPr>
                <a:solidFill>
                  <a:schemeClr val="bg1"/>
                </a:solidFill>
              </a:defRPr>
            </a:lvl3pPr>
            <a:lvl5pPr>
              <a:defRPr>
                <a:solidFill>
                  <a:schemeClr val="bg1"/>
                </a:solidFill>
              </a:defRPr>
            </a:lvl5pPr>
          </a:lstStyle>
          <a:p>
            <a:pPr lvl="0"/>
            <a:r>
              <a:rPr lang="en-US"/>
              <a:t>Bullet 1</a:t>
            </a:r>
          </a:p>
          <a:p>
            <a:pPr lvl="1"/>
            <a:r>
              <a:rPr lang="en-US"/>
              <a:t>Bullet 2</a:t>
            </a:r>
          </a:p>
          <a:p>
            <a:pPr lvl="2"/>
            <a:r>
              <a:rPr lang="en-US"/>
              <a:t>Bullet 3</a:t>
            </a:r>
          </a:p>
          <a:p>
            <a:pPr lvl="4"/>
            <a:r>
              <a:rPr lang="en-US"/>
              <a:t>Bullet 4</a:t>
            </a:r>
          </a:p>
        </p:txBody>
      </p:sp>
    </p:spTree>
    <p:extLst>
      <p:ext uri="{BB962C8B-B14F-4D97-AF65-F5344CB8AC3E}">
        <p14:creationId xmlns:p14="http://schemas.microsoft.com/office/powerpoint/2010/main" val="257947269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0025889" y="6406895"/>
            <a:ext cx="1869439" cy="228600"/>
          </a:xfrm>
          <a:prstGeom prst="rect">
            <a:avLst/>
          </a:prstGeom>
        </p:spPr>
      </p:pic>
      <p:pic>
        <p:nvPicPr>
          <p:cNvPr id="17" name="bg object 17"/>
          <p:cNvPicPr/>
          <p:nvPr/>
        </p:nvPicPr>
        <p:blipFill>
          <a:blip r:embed="rId3" cstate="print"/>
          <a:stretch>
            <a:fillRect/>
          </a:stretch>
        </p:blipFill>
        <p:spPr>
          <a:xfrm>
            <a:off x="9755399" y="6172203"/>
            <a:ext cx="304475" cy="228597"/>
          </a:xfrm>
          <a:prstGeom prst="rect">
            <a:avLst/>
          </a:prstGeom>
        </p:spPr>
      </p:pic>
      <p:pic>
        <p:nvPicPr>
          <p:cNvPr id="18" name="bg object 18"/>
          <p:cNvPicPr/>
          <p:nvPr/>
        </p:nvPicPr>
        <p:blipFill>
          <a:blip r:embed="rId4" cstate="print"/>
          <a:stretch>
            <a:fillRect/>
          </a:stretch>
        </p:blipFill>
        <p:spPr>
          <a:xfrm>
            <a:off x="10138039" y="6182943"/>
            <a:ext cx="199824" cy="212528"/>
          </a:xfrm>
          <a:prstGeom prst="rect">
            <a:avLst/>
          </a:prstGeom>
        </p:spPr>
      </p:pic>
      <p:sp>
        <p:nvSpPr>
          <p:cNvPr id="19" name="bg object 19"/>
          <p:cNvSpPr/>
          <p:nvPr/>
        </p:nvSpPr>
        <p:spPr>
          <a:xfrm>
            <a:off x="10379207" y="6180359"/>
            <a:ext cx="63500" cy="212725"/>
          </a:xfrm>
          <a:custGeom>
            <a:avLst/>
            <a:gdLst/>
            <a:ahLst/>
            <a:cxnLst/>
            <a:rect l="l" t="t" r="r" b="b"/>
            <a:pathLst>
              <a:path w="47625" h="212725">
                <a:moveTo>
                  <a:pt x="43281" y="58785"/>
                </a:moveTo>
                <a:lnTo>
                  <a:pt x="3876" y="58785"/>
                </a:lnTo>
                <a:lnTo>
                  <a:pt x="3876" y="212529"/>
                </a:lnTo>
                <a:lnTo>
                  <a:pt x="43281" y="212529"/>
                </a:lnTo>
                <a:lnTo>
                  <a:pt x="43281" y="58785"/>
                </a:lnTo>
                <a:close/>
              </a:path>
              <a:path w="47625" h="212725">
                <a:moveTo>
                  <a:pt x="23256" y="0"/>
                </a:moveTo>
                <a:lnTo>
                  <a:pt x="14171" y="1806"/>
                </a:lnTo>
                <a:lnTo>
                  <a:pt x="6783" y="6702"/>
                </a:lnTo>
                <a:lnTo>
                  <a:pt x="1816" y="13898"/>
                </a:lnTo>
                <a:lnTo>
                  <a:pt x="0" y="22609"/>
                </a:lnTo>
                <a:lnTo>
                  <a:pt x="1816" y="31694"/>
                </a:lnTo>
                <a:lnTo>
                  <a:pt x="6783" y="39082"/>
                </a:lnTo>
                <a:lnTo>
                  <a:pt x="14171" y="44048"/>
                </a:lnTo>
                <a:lnTo>
                  <a:pt x="23256" y="45865"/>
                </a:lnTo>
                <a:lnTo>
                  <a:pt x="32713" y="44048"/>
                </a:lnTo>
                <a:lnTo>
                  <a:pt x="40293" y="39082"/>
                </a:lnTo>
                <a:lnTo>
                  <a:pt x="45330" y="31694"/>
                </a:lnTo>
                <a:lnTo>
                  <a:pt x="47157" y="22609"/>
                </a:lnTo>
                <a:lnTo>
                  <a:pt x="45239" y="13898"/>
                </a:lnTo>
                <a:lnTo>
                  <a:pt x="40051" y="6702"/>
                </a:lnTo>
                <a:lnTo>
                  <a:pt x="32441" y="1806"/>
                </a:lnTo>
                <a:lnTo>
                  <a:pt x="23256" y="0"/>
                </a:lnTo>
                <a:close/>
              </a:path>
            </a:pathLst>
          </a:custGeom>
          <a:solidFill>
            <a:srgbClr val="008555"/>
          </a:solidFill>
        </p:spPr>
        <p:txBody>
          <a:bodyPr wrap="square" lIns="0" tIns="0" rIns="0" bIns="0" rtlCol="0"/>
          <a:lstStyle/>
          <a:p>
            <a:endParaRPr/>
          </a:p>
        </p:txBody>
      </p:sp>
      <p:pic>
        <p:nvPicPr>
          <p:cNvPr id="20" name="bg object 20"/>
          <p:cNvPicPr/>
          <p:nvPr/>
        </p:nvPicPr>
        <p:blipFill>
          <a:blip r:embed="rId5" cstate="print"/>
          <a:stretch>
            <a:fillRect/>
          </a:stretch>
        </p:blipFill>
        <p:spPr>
          <a:xfrm>
            <a:off x="10473953" y="6181003"/>
            <a:ext cx="137809" cy="214466"/>
          </a:xfrm>
          <a:prstGeom prst="rect">
            <a:avLst/>
          </a:prstGeom>
        </p:spPr>
      </p:pic>
      <p:sp>
        <p:nvSpPr>
          <p:cNvPr id="21" name="bg object 21"/>
          <p:cNvSpPr/>
          <p:nvPr/>
        </p:nvSpPr>
        <p:spPr>
          <a:xfrm>
            <a:off x="10655690" y="6180359"/>
            <a:ext cx="63500" cy="212725"/>
          </a:xfrm>
          <a:custGeom>
            <a:avLst/>
            <a:gdLst/>
            <a:ahLst/>
            <a:cxnLst/>
            <a:rect l="l" t="t" r="r" b="b"/>
            <a:pathLst>
              <a:path w="47625" h="212725">
                <a:moveTo>
                  <a:pt x="42635" y="58785"/>
                </a:moveTo>
                <a:lnTo>
                  <a:pt x="3229" y="58785"/>
                </a:lnTo>
                <a:lnTo>
                  <a:pt x="3229" y="212529"/>
                </a:lnTo>
                <a:lnTo>
                  <a:pt x="42635" y="212529"/>
                </a:lnTo>
                <a:lnTo>
                  <a:pt x="42635" y="58785"/>
                </a:lnTo>
                <a:close/>
              </a:path>
              <a:path w="47625" h="212725">
                <a:moveTo>
                  <a:pt x="23254" y="0"/>
                </a:moveTo>
                <a:lnTo>
                  <a:pt x="14170" y="1806"/>
                </a:lnTo>
                <a:lnTo>
                  <a:pt x="6782" y="6702"/>
                </a:lnTo>
                <a:lnTo>
                  <a:pt x="1816" y="13898"/>
                </a:lnTo>
                <a:lnTo>
                  <a:pt x="0" y="22609"/>
                </a:lnTo>
                <a:lnTo>
                  <a:pt x="1816" y="31694"/>
                </a:lnTo>
                <a:lnTo>
                  <a:pt x="6782" y="39082"/>
                </a:lnTo>
                <a:lnTo>
                  <a:pt x="14170" y="44048"/>
                </a:lnTo>
                <a:lnTo>
                  <a:pt x="23254" y="45865"/>
                </a:lnTo>
                <a:lnTo>
                  <a:pt x="32440" y="44048"/>
                </a:lnTo>
                <a:lnTo>
                  <a:pt x="40050" y="39082"/>
                </a:lnTo>
                <a:lnTo>
                  <a:pt x="45238" y="31694"/>
                </a:lnTo>
                <a:lnTo>
                  <a:pt x="47156" y="22609"/>
                </a:lnTo>
                <a:lnTo>
                  <a:pt x="45238" y="13898"/>
                </a:lnTo>
                <a:lnTo>
                  <a:pt x="40050" y="6702"/>
                </a:lnTo>
                <a:lnTo>
                  <a:pt x="32440" y="1806"/>
                </a:lnTo>
                <a:lnTo>
                  <a:pt x="23254" y="0"/>
                </a:lnTo>
                <a:close/>
              </a:path>
            </a:pathLst>
          </a:custGeom>
          <a:solidFill>
            <a:srgbClr val="008555"/>
          </a:solidFill>
        </p:spPr>
        <p:txBody>
          <a:bodyPr wrap="square" lIns="0" tIns="0" rIns="0" bIns="0" rtlCol="0"/>
          <a:lstStyle/>
          <a:p>
            <a:endParaRPr/>
          </a:p>
        </p:txBody>
      </p:sp>
      <p:pic>
        <p:nvPicPr>
          <p:cNvPr id="22" name="bg object 22"/>
          <p:cNvPicPr/>
          <p:nvPr/>
        </p:nvPicPr>
        <p:blipFill>
          <a:blip r:embed="rId6" cstate="print"/>
          <a:stretch>
            <a:fillRect/>
          </a:stretch>
        </p:blipFill>
        <p:spPr>
          <a:xfrm>
            <a:off x="10759907" y="6238496"/>
            <a:ext cx="147285" cy="154390"/>
          </a:xfrm>
          <a:prstGeom prst="rect">
            <a:avLst/>
          </a:prstGeom>
        </p:spPr>
      </p:pic>
      <p:pic>
        <p:nvPicPr>
          <p:cNvPr id="23" name="bg object 23"/>
          <p:cNvPicPr/>
          <p:nvPr/>
        </p:nvPicPr>
        <p:blipFill>
          <a:blip r:embed="rId7" cstate="print"/>
          <a:stretch>
            <a:fillRect/>
          </a:stretch>
        </p:blipFill>
        <p:spPr>
          <a:xfrm>
            <a:off x="10940784" y="6235913"/>
            <a:ext cx="181739" cy="159557"/>
          </a:xfrm>
          <a:prstGeom prst="rect">
            <a:avLst/>
          </a:prstGeom>
        </p:spPr>
      </p:pic>
      <p:pic>
        <p:nvPicPr>
          <p:cNvPr id="24" name="bg object 24"/>
          <p:cNvPicPr/>
          <p:nvPr/>
        </p:nvPicPr>
        <p:blipFill>
          <a:blip r:embed="rId8" cstate="print"/>
          <a:stretch>
            <a:fillRect/>
          </a:stretch>
        </p:blipFill>
        <p:spPr>
          <a:xfrm>
            <a:off x="11167310" y="6235268"/>
            <a:ext cx="178292" cy="157619"/>
          </a:xfrm>
          <a:prstGeom prst="rect">
            <a:avLst/>
          </a:prstGeom>
        </p:spPr>
      </p:pic>
      <p:pic>
        <p:nvPicPr>
          <p:cNvPr id="25" name="bg object 25"/>
          <p:cNvPicPr/>
          <p:nvPr/>
        </p:nvPicPr>
        <p:blipFill>
          <a:blip r:embed="rId9" cstate="print"/>
          <a:stretch>
            <a:fillRect/>
          </a:stretch>
        </p:blipFill>
        <p:spPr>
          <a:xfrm>
            <a:off x="11390391" y="6235913"/>
            <a:ext cx="139533" cy="159557"/>
          </a:xfrm>
          <a:prstGeom prst="rect">
            <a:avLst/>
          </a:prstGeom>
        </p:spPr>
      </p:pic>
      <p:sp>
        <p:nvSpPr>
          <p:cNvPr id="26" name="bg object 26"/>
          <p:cNvSpPr/>
          <p:nvPr/>
        </p:nvSpPr>
        <p:spPr>
          <a:xfrm>
            <a:off x="11560069" y="6235912"/>
            <a:ext cx="43179" cy="34290"/>
          </a:xfrm>
          <a:custGeom>
            <a:avLst/>
            <a:gdLst/>
            <a:ahLst/>
            <a:cxnLst/>
            <a:rect l="l" t="t" r="r" b="b"/>
            <a:pathLst>
              <a:path w="32384" h="34289">
                <a:moveTo>
                  <a:pt x="18733" y="0"/>
                </a:moveTo>
                <a:lnTo>
                  <a:pt x="12919" y="0"/>
                </a:lnTo>
                <a:lnTo>
                  <a:pt x="10336" y="646"/>
                </a:lnTo>
                <a:lnTo>
                  <a:pt x="5167" y="4521"/>
                </a:lnTo>
                <a:lnTo>
                  <a:pt x="3230" y="6459"/>
                </a:lnTo>
                <a:lnTo>
                  <a:pt x="646" y="11627"/>
                </a:lnTo>
                <a:lnTo>
                  <a:pt x="0" y="14211"/>
                </a:lnTo>
                <a:lnTo>
                  <a:pt x="0" y="20671"/>
                </a:lnTo>
                <a:lnTo>
                  <a:pt x="646" y="23255"/>
                </a:lnTo>
                <a:lnTo>
                  <a:pt x="1938" y="25839"/>
                </a:lnTo>
                <a:lnTo>
                  <a:pt x="3230" y="29069"/>
                </a:lnTo>
                <a:lnTo>
                  <a:pt x="5167" y="31007"/>
                </a:lnTo>
                <a:lnTo>
                  <a:pt x="10336" y="33591"/>
                </a:lnTo>
                <a:lnTo>
                  <a:pt x="12919" y="34237"/>
                </a:lnTo>
                <a:lnTo>
                  <a:pt x="19380" y="34237"/>
                </a:lnTo>
                <a:lnTo>
                  <a:pt x="21963" y="33591"/>
                </a:lnTo>
                <a:lnTo>
                  <a:pt x="24547" y="32299"/>
                </a:lnTo>
                <a:lnTo>
                  <a:pt x="26269" y="31007"/>
                </a:lnTo>
                <a:lnTo>
                  <a:pt x="13566" y="31007"/>
                </a:lnTo>
                <a:lnTo>
                  <a:pt x="10981" y="30361"/>
                </a:lnTo>
                <a:lnTo>
                  <a:pt x="7105" y="27777"/>
                </a:lnTo>
                <a:lnTo>
                  <a:pt x="4522" y="23901"/>
                </a:lnTo>
                <a:lnTo>
                  <a:pt x="3230" y="21317"/>
                </a:lnTo>
                <a:lnTo>
                  <a:pt x="2584" y="19379"/>
                </a:lnTo>
                <a:lnTo>
                  <a:pt x="2584" y="14211"/>
                </a:lnTo>
                <a:lnTo>
                  <a:pt x="3230" y="11627"/>
                </a:lnTo>
                <a:lnTo>
                  <a:pt x="4522" y="9690"/>
                </a:lnTo>
                <a:lnTo>
                  <a:pt x="5167" y="7751"/>
                </a:lnTo>
                <a:lnTo>
                  <a:pt x="7105" y="5813"/>
                </a:lnTo>
                <a:lnTo>
                  <a:pt x="10981" y="3230"/>
                </a:lnTo>
                <a:lnTo>
                  <a:pt x="12919" y="2583"/>
                </a:lnTo>
                <a:lnTo>
                  <a:pt x="24547" y="2583"/>
                </a:lnTo>
                <a:lnTo>
                  <a:pt x="21963" y="1291"/>
                </a:lnTo>
                <a:lnTo>
                  <a:pt x="18733" y="0"/>
                </a:lnTo>
                <a:close/>
              </a:path>
              <a:path w="32384" h="34289">
                <a:moveTo>
                  <a:pt x="24547" y="2583"/>
                </a:moveTo>
                <a:lnTo>
                  <a:pt x="18087" y="2583"/>
                </a:lnTo>
                <a:lnTo>
                  <a:pt x="20671" y="3230"/>
                </a:lnTo>
                <a:lnTo>
                  <a:pt x="24547" y="5813"/>
                </a:lnTo>
                <a:lnTo>
                  <a:pt x="25839" y="7106"/>
                </a:lnTo>
                <a:lnTo>
                  <a:pt x="28423" y="12273"/>
                </a:lnTo>
                <a:lnTo>
                  <a:pt x="29070" y="14211"/>
                </a:lnTo>
                <a:lnTo>
                  <a:pt x="29070" y="19379"/>
                </a:lnTo>
                <a:lnTo>
                  <a:pt x="27777" y="21317"/>
                </a:lnTo>
                <a:lnTo>
                  <a:pt x="26485" y="26485"/>
                </a:lnTo>
                <a:lnTo>
                  <a:pt x="20671" y="30361"/>
                </a:lnTo>
                <a:lnTo>
                  <a:pt x="18087" y="31007"/>
                </a:lnTo>
                <a:lnTo>
                  <a:pt x="26269" y="31007"/>
                </a:lnTo>
                <a:lnTo>
                  <a:pt x="27131" y="30361"/>
                </a:lnTo>
                <a:lnTo>
                  <a:pt x="29070" y="28423"/>
                </a:lnTo>
                <a:lnTo>
                  <a:pt x="31653" y="23255"/>
                </a:lnTo>
                <a:lnTo>
                  <a:pt x="32299" y="20671"/>
                </a:lnTo>
                <a:lnTo>
                  <a:pt x="32299" y="14211"/>
                </a:lnTo>
                <a:lnTo>
                  <a:pt x="31653" y="11627"/>
                </a:lnTo>
                <a:lnTo>
                  <a:pt x="29070" y="6459"/>
                </a:lnTo>
                <a:lnTo>
                  <a:pt x="27131" y="3875"/>
                </a:lnTo>
                <a:lnTo>
                  <a:pt x="24547" y="2583"/>
                </a:lnTo>
                <a:close/>
              </a:path>
              <a:path w="32384" h="34289">
                <a:moveTo>
                  <a:pt x="20025" y="8398"/>
                </a:moveTo>
                <a:lnTo>
                  <a:pt x="9690" y="8398"/>
                </a:lnTo>
                <a:lnTo>
                  <a:pt x="9690" y="26485"/>
                </a:lnTo>
                <a:lnTo>
                  <a:pt x="13566" y="26485"/>
                </a:lnTo>
                <a:lnTo>
                  <a:pt x="13566" y="19379"/>
                </a:lnTo>
                <a:lnTo>
                  <a:pt x="19164" y="19379"/>
                </a:lnTo>
                <a:lnTo>
                  <a:pt x="18733" y="18733"/>
                </a:lnTo>
                <a:lnTo>
                  <a:pt x="21316" y="17441"/>
                </a:lnTo>
                <a:lnTo>
                  <a:pt x="21963" y="16795"/>
                </a:lnTo>
                <a:lnTo>
                  <a:pt x="22286" y="16149"/>
                </a:lnTo>
                <a:lnTo>
                  <a:pt x="14212" y="16149"/>
                </a:lnTo>
                <a:lnTo>
                  <a:pt x="14212" y="10981"/>
                </a:lnTo>
                <a:lnTo>
                  <a:pt x="23256" y="10981"/>
                </a:lnTo>
                <a:lnTo>
                  <a:pt x="23256" y="10335"/>
                </a:lnTo>
                <a:lnTo>
                  <a:pt x="20025" y="8398"/>
                </a:lnTo>
                <a:close/>
              </a:path>
              <a:path w="32384" h="34289">
                <a:moveTo>
                  <a:pt x="19164" y="19379"/>
                </a:moveTo>
                <a:lnTo>
                  <a:pt x="14857" y="19379"/>
                </a:lnTo>
                <a:lnTo>
                  <a:pt x="19380" y="26485"/>
                </a:lnTo>
                <a:lnTo>
                  <a:pt x="23901" y="26485"/>
                </a:lnTo>
                <a:lnTo>
                  <a:pt x="19164" y="19379"/>
                </a:lnTo>
                <a:close/>
              </a:path>
              <a:path w="32384" h="34289">
                <a:moveTo>
                  <a:pt x="23256" y="10981"/>
                </a:moveTo>
                <a:lnTo>
                  <a:pt x="18087" y="10981"/>
                </a:lnTo>
                <a:lnTo>
                  <a:pt x="19380" y="12273"/>
                </a:lnTo>
                <a:lnTo>
                  <a:pt x="19380" y="15503"/>
                </a:lnTo>
                <a:lnTo>
                  <a:pt x="18087" y="16149"/>
                </a:lnTo>
                <a:lnTo>
                  <a:pt x="22286" y="16149"/>
                </a:lnTo>
                <a:lnTo>
                  <a:pt x="22609" y="15503"/>
                </a:lnTo>
                <a:lnTo>
                  <a:pt x="22609" y="14857"/>
                </a:lnTo>
                <a:lnTo>
                  <a:pt x="23256" y="14211"/>
                </a:lnTo>
                <a:lnTo>
                  <a:pt x="23256" y="10981"/>
                </a:lnTo>
                <a:close/>
              </a:path>
            </a:pathLst>
          </a:custGeom>
          <a:solidFill>
            <a:srgbClr val="008555"/>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400" b="0" i="0">
                <a:solidFill>
                  <a:schemeClr val="bg1"/>
                </a:solidFill>
                <a:latin typeface="Cambria"/>
                <a:cs typeface="Cambri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2/5/2026</a:t>
            </a:fld>
            <a:endParaRPr lang="en-US"/>
          </a:p>
        </p:txBody>
      </p:sp>
      <p:sp>
        <p:nvSpPr>
          <p:cNvPr id="5" name="Holder 5"/>
          <p:cNvSpPr>
            <a:spLocks noGrp="1"/>
          </p:cNvSpPr>
          <p:nvPr>
            <p:ph type="sldNum" sz="quarter" idx="7"/>
          </p:nvPr>
        </p:nvSpPr>
        <p:spPr/>
        <p:txBody>
          <a:bodyPr lIns="0" tIns="0" rIns="0" bIns="0"/>
          <a:lstStyle>
            <a:lvl1pPr>
              <a:defRPr sz="800" b="0" i="0">
                <a:solidFill>
                  <a:schemeClr val="bg1"/>
                </a:solidFill>
                <a:latin typeface="Trebuchet MS"/>
                <a:cs typeface="Trebuchet MS"/>
              </a:defRPr>
            </a:lvl1pPr>
          </a:lstStyle>
          <a:p>
            <a:pPr marL="66040">
              <a:spcBef>
                <a:spcPts val="45"/>
              </a:spcBef>
            </a:pPr>
            <a:fld id="{81D60167-4931-47E6-BA6A-407CBD079E47}" type="slidenum">
              <a:rPr lang="en-US" spc="5" smtClean="0"/>
              <a:pPr marL="66040">
                <a:spcBef>
                  <a:spcPts val="45"/>
                </a:spcBef>
              </a:pPr>
              <a:t>‹#›</a:t>
            </a:fld>
            <a:endParaRPr lang="en-US" spc="5"/>
          </a:p>
        </p:txBody>
      </p:sp>
    </p:spTree>
    <p:extLst>
      <p:ext uri="{BB962C8B-B14F-4D97-AF65-F5344CB8AC3E}">
        <p14:creationId xmlns:p14="http://schemas.microsoft.com/office/powerpoint/2010/main" val="2209851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Green w Text">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BDB4F2FE-A18D-2E57-F7B5-2455EF00616A}"/>
              </a:ext>
            </a:extLst>
          </p:cNvPr>
          <p:cNvSpPr>
            <a:spLocks/>
          </p:cNvSpPr>
          <p:nvPr userDrawn="1"/>
        </p:nvSpPr>
        <p:spPr>
          <a:xfrm>
            <a:off x="228601" y="226384"/>
            <a:ext cx="11731753" cy="6403016"/>
          </a:xfrm>
          <a:custGeom>
            <a:avLst/>
            <a:gdLst>
              <a:gd name="connsiteX0" fmla="*/ 0 w 11731753"/>
              <a:gd name="connsiteY0" fmla="*/ 0 h 6403016"/>
              <a:gd name="connsiteX1" fmla="*/ 10977665 w 11731753"/>
              <a:gd name="connsiteY1" fmla="*/ 0 h 6403016"/>
              <a:gd name="connsiteX2" fmla="*/ 10977665 w 11731753"/>
              <a:gd name="connsiteY2" fmla="*/ 2216 h 6403016"/>
              <a:gd name="connsiteX3" fmla="*/ 11045953 w 11731753"/>
              <a:gd name="connsiteY3" fmla="*/ 2216 h 6403016"/>
              <a:gd name="connsiteX4" fmla="*/ 11057032 w 11731753"/>
              <a:gd name="connsiteY4" fmla="*/ 2216 h 6403016"/>
              <a:gd name="connsiteX5" fmla="*/ 11124884 w 11731753"/>
              <a:gd name="connsiteY5" fmla="*/ 2216 h 6403016"/>
              <a:gd name="connsiteX6" fmla="*/ 11313961 w 11731753"/>
              <a:gd name="connsiteY6" fmla="*/ 129597 h 6403016"/>
              <a:gd name="connsiteX7" fmla="*/ 11604296 w 11731753"/>
              <a:gd name="connsiteY7" fmla="*/ 420161 h 6403016"/>
              <a:gd name="connsiteX8" fmla="*/ 11731753 w 11731753"/>
              <a:gd name="connsiteY8" fmla="*/ 609099 h 6403016"/>
              <a:gd name="connsiteX9" fmla="*/ 11731753 w 11731753"/>
              <a:gd name="connsiteY9" fmla="*/ 688016 h 6403016"/>
              <a:gd name="connsiteX10" fmla="*/ 11731753 w 11731753"/>
              <a:gd name="connsiteY10" fmla="*/ 6403016 h 6403016"/>
              <a:gd name="connsiteX11" fmla="*/ 11057032 w 11731753"/>
              <a:gd name="connsiteY11" fmla="*/ 6403016 h 6403016"/>
              <a:gd name="connsiteX12" fmla="*/ 10230328 w 11731753"/>
              <a:gd name="connsiteY12" fmla="*/ 6403016 h 6403016"/>
              <a:gd name="connsiteX13" fmla="*/ 7388353 w 11731753"/>
              <a:gd name="connsiteY13" fmla="*/ 6403016 h 6403016"/>
              <a:gd name="connsiteX14" fmla="*/ 3044952 w 11731753"/>
              <a:gd name="connsiteY14" fmla="*/ 6403016 h 6403016"/>
              <a:gd name="connsiteX15" fmla="*/ 3044952 w 11731753"/>
              <a:gd name="connsiteY15" fmla="*/ 6400800 h 6403016"/>
              <a:gd name="connsiteX16" fmla="*/ 0 w 11731753"/>
              <a:gd name="connsiteY16" fmla="*/ 6400800 h 6403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731753" h="6403016">
                <a:moveTo>
                  <a:pt x="0" y="0"/>
                </a:moveTo>
                <a:lnTo>
                  <a:pt x="10977665" y="0"/>
                </a:lnTo>
                <a:lnTo>
                  <a:pt x="10977665" y="2216"/>
                </a:lnTo>
                <a:lnTo>
                  <a:pt x="11045953" y="2216"/>
                </a:lnTo>
                <a:lnTo>
                  <a:pt x="11057032" y="2216"/>
                </a:lnTo>
                <a:lnTo>
                  <a:pt x="11124884" y="2216"/>
                </a:lnTo>
                <a:cubicBezTo>
                  <a:pt x="11214114" y="2216"/>
                  <a:pt x="11285424" y="56661"/>
                  <a:pt x="11313961" y="129597"/>
                </a:cubicBezTo>
                <a:cubicBezTo>
                  <a:pt x="11366552" y="264598"/>
                  <a:pt x="11471225" y="369195"/>
                  <a:pt x="11604296" y="420161"/>
                </a:cubicBezTo>
                <a:cubicBezTo>
                  <a:pt x="11676394" y="447707"/>
                  <a:pt x="11731753" y="519856"/>
                  <a:pt x="11731753" y="609099"/>
                </a:cubicBezTo>
                <a:lnTo>
                  <a:pt x="11731753" y="688016"/>
                </a:lnTo>
                <a:lnTo>
                  <a:pt x="11731753" y="6403016"/>
                </a:lnTo>
                <a:lnTo>
                  <a:pt x="11057032" y="6403016"/>
                </a:lnTo>
                <a:lnTo>
                  <a:pt x="10230328" y="6403016"/>
                </a:lnTo>
                <a:lnTo>
                  <a:pt x="7388353" y="6403016"/>
                </a:lnTo>
                <a:lnTo>
                  <a:pt x="3044952" y="6403016"/>
                </a:lnTo>
                <a:lnTo>
                  <a:pt x="3044952" y="6400800"/>
                </a:lnTo>
                <a:lnTo>
                  <a:pt x="0" y="6400800"/>
                </a:lnTo>
                <a:close/>
              </a:path>
            </a:pathLst>
          </a:custGeom>
          <a:solidFill>
            <a:schemeClr val="tx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b="0" i="0" dirty="0">
              <a:latin typeface="Fira Sans" panose="020B0503050000020004" pitchFamily="34" charset="0"/>
            </a:endParaRPr>
          </a:p>
        </p:txBody>
      </p:sp>
      <p:sp>
        <p:nvSpPr>
          <p:cNvPr id="30" name="Title 1">
            <a:extLst>
              <a:ext uri="{FF2B5EF4-FFF2-40B4-BE49-F238E27FC236}">
                <a16:creationId xmlns:a16="http://schemas.microsoft.com/office/drawing/2014/main" id="{A1A11FEC-0DC7-B4BE-0E0E-90A682F6432C}"/>
              </a:ext>
            </a:extLst>
          </p:cNvPr>
          <p:cNvSpPr>
            <a:spLocks noGrp="1"/>
          </p:cNvSpPr>
          <p:nvPr>
            <p:ph type="title" hasCustomPrompt="1"/>
          </p:nvPr>
        </p:nvSpPr>
        <p:spPr>
          <a:xfrm>
            <a:off x="457200" y="228600"/>
            <a:ext cx="10972800" cy="914400"/>
          </a:xfrm>
        </p:spPr>
        <p:txBody>
          <a:bodyPr>
            <a:normAutofit/>
          </a:bodyPr>
          <a:lstStyle>
            <a:lvl1pPr>
              <a:defRPr sz="1800">
                <a:solidFill>
                  <a:schemeClr val="bg1"/>
                </a:solidFill>
                <a:latin typeface="F37 Bobby" pitchFamily="2" charset="77"/>
              </a:defRPr>
            </a:lvl1pPr>
          </a:lstStyle>
          <a:p>
            <a:r>
              <a:rPr lang="en-US" dirty="0"/>
              <a:t>Headline</a:t>
            </a:r>
          </a:p>
        </p:txBody>
      </p:sp>
      <p:sp>
        <p:nvSpPr>
          <p:cNvPr id="31" name="Text Placeholder 15">
            <a:extLst>
              <a:ext uri="{FF2B5EF4-FFF2-40B4-BE49-F238E27FC236}">
                <a16:creationId xmlns:a16="http://schemas.microsoft.com/office/drawing/2014/main" id="{EAD0D5C6-F7C5-7820-2ECF-609E6C001323}"/>
              </a:ext>
            </a:extLst>
          </p:cNvPr>
          <p:cNvSpPr>
            <a:spLocks noGrp="1"/>
          </p:cNvSpPr>
          <p:nvPr>
            <p:ph type="body" sz="quarter" idx="10" hasCustomPrompt="1"/>
          </p:nvPr>
        </p:nvSpPr>
        <p:spPr>
          <a:xfrm>
            <a:off x="457200" y="1371600"/>
            <a:ext cx="4946904" cy="4800600"/>
          </a:xfrm>
        </p:spPr>
        <p:txBody>
          <a:bodyPr/>
          <a:lstStyle>
            <a:lvl1pPr marL="236538" indent="-236538">
              <a:spcAft>
                <a:spcPts val="600"/>
              </a:spcAft>
              <a:buFont typeface="Arial" panose="020B0604020202020204" pitchFamily="34" charset="0"/>
              <a:buChar char="•"/>
              <a:defRPr>
                <a:solidFill>
                  <a:schemeClr val="bg1"/>
                </a:solidFill>
              </a:defRPr>
            </a:lvl1pPr>
            <a:lvl2pPr>
              <a:defRPr>
                <a:solidFill>
                  <a:schemeClr val="bg1"/>
                </a:solidFill>
              </a:defRPr>
            </a:lvl2pPr>
            <a:lvl3pPr>
              <a:defRPr>
                <a:solidFill>
                  <a:schemeClr val="bg1"/>
                </a:solidFill>
              </a:defRPr>
            </a:lvl3pPr>
          </a:lstStyle>
          <a:p>
            <a:pPr indent="-173038">
              <a:spcAft>
                <a:spcPts val="600"/>
              </a:spcAft>
            </a:pPr>
            <a:r>
              <a:rPr lang="en-US" sz="1050" b="1" dirty="0">
                <a:solidFill>
                  <a:schemeClr val="tx1"/>
                </a:solidFill>
                <a:latin typeface="Fira Sans SemiBold" panose="020B0503050000020004" pitchFamily="34" charset="0"/>
                <a:ea typeface="Fira Sans SemiBold" panose="020B0503050000020004" pitchFamily="34" charset="0"/>
              </a:rPr>
              <a:t>Subhead</a:t>
            </a:r>
          </a:p>
          <a:p>
            <a:pPr marL="236538" indent="-236538">
              <a:spcAft>
                <a:spcPts val="600"/>
              </a:spcAft>
              <a:buFont typeface="Arial" panose="020B0604020202020204" pitchFamily="34" charset="0"/>
              <a:buChar char="•"/>
            </a:pPr>
            <a:r>
              <a:rPr lang="en-US" sz="1050" dirty="0">
                <a:solidFill>
                  <a:schemeClr val="tx1"/>
                </a:solidFill>
                <a:latin typeface="Fira Sans" panose="020B0503050000020004" pitchFamily="34" charset="0"/>
                <a:ea typeface="Fira Sans" panose="020B0503050000020004" pitchFamily="34" charset="0"/>
              </a:rPr>
              <a:t>Bullet 1</a:t>
            </a:r>
          </a:p>
          <a:p>
            <a:pPr marL="431006" lvl="1" indent="-88106">
              <a:spcAft>
                <a:spcPts val="450"/>
              </a:spcAft>
              <a:buFont typeface="Arial" panose="020B0604020202020204" pitchFamily="34" charset="0"/>
              <a:buChar char="•"/>
            </a:pPr>
            <a:r>
              <a:rPr lang="en-US" sz="1050" dirty="0">
                <a:solidFill>
                  <a:schemeClr val="tx1"/>
                </a:solidFill>
                <a:latin typeface="Fira Sans" panose="020B0503050000020004" pitchFamily="34" charset="0"/>
                <a:ea typeface="Fira Sans" panose="020B0503050000020004" pitchFamily="34" charset="0"/>
              </a:rPr>
              <a:t>Bullet 2</a:t>
            </a:r>
          </a:p>
          <a:p>
            <a:pPr marL="814388" lvl="2" indent="-128588">
              <a:spcAft>
                <a:spcPts val="450"/>
              </a:spcAft>
              <a:buFont typeface="System Font Regular"/>
              <a:buChar char="-"/>
            </a:pPr>
            <a:r>
              <a:rPr lang="en-US" sz="900" dirty="0">
                <a:solidFill>
                  <a:schemeClr val="tx1"/>
                </a:solidFill>
                <a:latin typeface="Fira Sans" panose="020B0503050000020004" pitchFamily="34" charset="0"/>
                <a:ea typeface="Fira Sans" panose="020B0503050000020004" pitchFamily="34" charset="0"/>
              </a:rPr>
              <a:t>Bullet 3</a:t>
            </a:r>
          </a:p>
          <a:p>
            <a:endParaRPr lang="en-US" dirty="0"/>
          </a:p>
        </p:txBody>
      </p:sp>
      <p:sp>
        <p:nvSpPr>
          <p:cNvPr id="2" name="Text Placeholder 44">
            <a:extLst>
              <a:ext uri="{FF2B5EF4-FFF2-40B4-BE49-F238E27FC236}">
                <a16:creationId xmlns:a16="http://schemas.microsoft.com/office/drawing/2014/main" id="{51031709-1999-20CA-34AF-70F3ECA413D5}"/>
              </a:ext>
            </a:extLst>
          </p:cNvPr>
          <p:cNvSpPr>
            <a:spLocks noGrp="1" noChangeAspect="1"/>
          </p:cNvSpPr>
          <p:nvPr>
            <p:ph type="body" sz="quarter" idx="12" hasCustomPrompt="1"/>
          </p:nvPr>
        </p:nvSpPr>
        <p:spPr>
          <a:xfrm>
            <a:off x="11274554" y="6172200"/>
            <a:ext cx="459319" cy="228600"/>
          </a:xfrm>
          <a:blipFill dpi="0" rotWithShape="1">
            <a:blip r:embed="rId2">
              <a:extLst>
                <a:ext uri="{96DAC541-7B7A-43D3-8B79-37D633B846F1}">
                  <asvg:svgBlip xmlns:asvg="http://schemas.microsoft.com/office/drawing/2016/SVG/main" r:embed="rId3"/>
                </a:ext>
              </a:extLst>
            </a:blip>
            <a:srcRect/>
            <a:stretch>
              <a:fillRect t="-3000" r="-1000"/>
            </a:stretch>
          </a:blipFill>
        </p:spPr>
        <p:txBody>
          <a:bodyPr anchor="ctr"/>
          <a:lstStyle>
            <a:lvl1pPr marL="257175" indent="-257175">
              <a:buFont typeface="Arial" panose="020B0604020202020204" pitchFamily="34" charset="0"/>
              <a:buChar char="•"/>
              <a:defRPr sz="750" b="0" i="0">
                <a:solidFill>
                  <a:schemeClr val="tx1">
                    <a:alpha val="0"/>
                  </a:schemeClr>
                </a:solidFill>
                <a:latin typeface="Fira Sans" panose="020B0503050000020004" pitchFamily="34" charset="0"/>
                <a:cs typeface="Arial" panose="020B0604020202020204" pitchFamily="34" charset="0"/>
              </a:defRPr>
            </a:lvl1pPr>
          </a:lstStyle>
          <a:p>
            <a:pPr lvl="0"/>
            <a:r>
              <a:rPr lang="en-US" dirty="0"/>
              <a:t> </a:t>
            </a:r>
          </a:p>
        </p:txBody>
      </p:sp>
      <p:sp>
        <p:nvSpPr>
          <p:cNvPr id="3" name="Slide Number Placeholder 27">
            <a:extLst>
              <a:ext uri="{FF2B5EF4-FFF2-40B4-BE49-F238E27FC236}">
                <a16:creationId xmlns:a16="http://schemas.microsoft.com/office/drawing/2014/main" id="{AEE32BB1-54D2-B51A-D87A-4435BF3CBA78}"/>
              </a:ext>
            </a:extLst>
          </p:cNvPr>
          <p:cNvSpPr>
            <a:spLocks noGrp="1"/>
          </p:cNvSpPr>
          <p:nvPr>
            <p:ph type="sldNum" sz="quarter" idx="4"/>
          </p:nvPr>
        </p:nvSpPr>
        <p:spPr>
          <a:xfrm>
            <a:off x="11448201" y="6217514"/>
            <a:ext cx="365760" cy="137160"/>
          </a:xfrm>
          <a:prstGeom prst="rect">
            <a:avLst/>
          </a:prstGeom>
        </p:spPr>
        <p:txBody>
          <a:bodyPr vert="horz" lIns="91440" tIns="45720" rIns="91440" bIns="45720" rtlCol="0" anchor="ctr"/>
          <a:lstStyle>
            <a:lvl1pPr algn="ctr">
              <a:defRPr sz="600" b="0" i="0">
                <a:solidFill>
                  <a:schemeClr val="bg1"/>
                </a:solidFill>
                <a:latin typeface="Fira Sans" panose="020B0503050000020004" pitchFamily="34" charset="0"/>
                <a:ea typeface="Fira Sans" panose="020B0503050000020004" pitchFamily="34" charset="0"/>
              </a:defRPr>
            </a:lvl1pPr>
          </a:lstStyle>
          <a:p>
            <a:fld id="{F9345E40-ED22-FB42-B673-13696B68AC3C}" type="slidenum">
              <a:rPr lang="en-US" smtClean="0"/>
              <a:pPr/>
              <a:t>‹#›</a:t>
            </a:fld>
            <a:endParaRPr lang="en-US" dirty="0"/>
          </a:p>
        </p:txBody>
      </p:sp>
    </p:spTree>
    <p:extLst>
      <p:ext uri="{BB962C8B-B14F-4D97-AF65-F5344CB8AC3E}">
        <p14:creationId xmlns:p14="http://schemas.microsoft.com/office/powerpoint/2010/main" val="20639483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687F353-A9BD-E3A8-03D2-98A02F499C47}"/>
              </a:ext>
            </a:extLst>
          </p:cNvPr>
          <p:cNvSpPr/>
          <p:nvPr userDrawn="1"/>
        </p:nvSpPr>
        <p:spPr>
          <a:xfrm>
            <a:off x="0" y="0"/>
            <a:ext cx="12192000" cy="1289538"/>
          </a:xfrm>
          <a:prstGeom prst="rect">
            <a:avLst/>
          </a:prstGeom>
          <a:solidFill>
            <a:srgbClr val="006C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2.jp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31.jpeg"/><Relationship Id="rId5" Type="http://schemas.openxmlformats.org/officeDocument/2006/relationships/image" Target="../media/image30.sv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00815B"/>
        </a:solidFill>
        <a:effectLst/>
      </p:bgPr>
    </p:bg>
    <p:spTree>
      <p:nvGrpSpPr>
        <p:cNvPr id="1" name=""/>
        <p:cNvGrpSpPr/>
        <p:nvPr/>
      </p:nvGrpSpPr>
      <p:grpSpPr>
        <a:xfrm>
          <a:off x="0" y="0"/>
          <a:ext cx="0" cy="0"/>
          <a:chOff x="0" y="0"/>
          <a:chExt cx="0" cy="0"/>
        </a:xfrm>
      </p:grpSpPr>
      <p:pic>
        <p:nvPicPr>
          <p:cNvPr id="2" name="Image 0" descr="/mnt/data/grad_caps.jpg"/>
          <p:cNvPicPr>
            <a:picLocks noChangeAspect="1"/>
          </p:cNvPicPr>
          <p:nvPr/>
        </p:nvPicPr>
        <p:blipFill>
          <a:blip r:embed="rId3"/>
          <a:stretch>
            <a:fillRect/>
          </a:stretch>
        </p:blipFill>
        <p:spPr>
          <a:xfrm>
            <a:off x="0" y="0"/>
            <a:ext cx="12191695" cy="6858000"/>
          </a:xfrm>
          <a:prstGeom prst="rect">
            <a:avLst/>
          </a:prstGeom>
        </p:spPr>
      </p:pic>
      <p:sp>
        <p:nvSpPr>
          <p:cNvPr id="3" name="Shape 0"/>
          <p:cNvSpPr/>
          <p:nvPr/>
        </p:nvSpPr>
        <p:spPr>
          <a:xfrm>
            <a:off x="0" y="0"/>
            <a:ext cx="12191695" cy="5879592"/>
          </a:xfrm>
          <a:prstGeom prst="rect">
            <a:avLst/>
          </a:prstGeom>
          <a:solidFill>
            <a:srgbClr val="000000">
              <a:alpha val="55000"/>
            </a:srgbClr>
          </a:solidFill>
          <a:ln w="12700">
            <a:solidFill>
              <a:srgbClr val="000000">
                <a:alpha val="0"/>
              </a:srgbClr>
            </a:solidFill>
            <a:prstDash val="solid"/>
          </a:ln>
        </p:spPr>
        <p:txBody>
          <a:bodyPr/>
          <a:lstStyle/>
          <a:p>
            <a:endParaRPr lang="en-US"/>
          </a:p>
        </p:txBody>
      </p:sp>
      <p:sp>
        <p:nvSpPr>
          <p:cNvPr id="4" name="Text 1"/>
          <p:cNvSpPr/>
          <p:nvPr/>
        </p:nvSpPr>
        <p:spPr>
          <a:xfrm>
            <a:off x="502920" y="1920240"/>
            <a:ext cx="11185855" cy="731520"/>
          </a:xfrm>
          <a:prstGeom prst="rect">
            <a:avLst/>
          </a:prstGeom>
          <a:noFill/>
          <a:ln/>
        </p:spPr>
        <p:txBody>
          <a:bodyPr wrap="square" rtlCol="0" anchor="ctr"/>
          <a:lstStyle/>
          <a:p>
            <a:pPr marL="0" indent="0">
              <a:buNone/>
            </a:pPr>
            <a:r>
              <a:rPr lang="en-US" sz="4000" b="1" dirty="0">
                <a:solidFill>
                  <a:srgbClr val="FFFFFF"/>
                </a:solidFill>
                <a:latin typeface="Aptos Display" pitchFamily="34" charset="0"/>
                <a:ea typeface="Aptos Display" pitchFamily="34" charset="-122"/>
                <a:cs typeface="Aptos Display" pitchFamily="34" charset="-120"/>
              </a:rPr>
              <a:t>Federal Graduate Loans Starting Fall 2026</a:t>
            </a:r>
            <a:endParaRPr lang="en-US" sz="4000" dirty="0"/>
          </a:p>
        </p:txBody>
      </p:sp>
      <p:sp>
        <p:nvSpPr>
          <p:cNvPr id="5" name="Text 2"/>
          <p:cNvSpPr/>
          <p:nvPr/>
        </p:nvSpPr>
        <p:spPr>
          <a:xfrm>
            <a:off x="502920" y="2788920"/>
            <a:ext cx="11185855" cy="411480"/>
          </a:xfrm>
          <a:prstGeom prst="rect">
            <a:avLst/>
          </a:prstGeom>
          <a:noFill/>
          <a:ln/>
        </p:spPr>
        <p:txBody>
          <a:bodyPr wrap="square" rtlCol="0" anchor="ctr"/>
          <a:lstStyle/>
          <a:p>
            <a:pPr marL="0" indent="0">
              <a:buNone/>
            </a:pPr>
            <a:r>
              <a:rPr lang="en-US" sz="1600" dirty="0">
                <a:solidFill>
                  <a:srgbClr val="E5EEF9"/>
                </a:solidFill>
                <a:latin typeface="Aptos" pitchFamily="34" charset="0"/>
                <a:ea typeface="Aptos" pitchFamily="34" charset="-122"/>
                <a:cs typeface="Aptos" pitchFamily="34" charset="-120"/>
              </a:rPr>
              <a:t>What master’s/PhD students, MBA candidates, and medical/professional students should know</a:t>
            </a:r>
            <a:endParaRPr lang="en-US" sz="1600" dirty="0"/>
          </a:p>
        </p:txBody>
      </p:sp>
      <p:sp>
        <p:nvSpPr>
          <p:cNvPr id="6" name="Shape 3"/>
          <p:cNvSpPr/>
          <p:nvPr/>
        </p:nvSpPr>
        <p:spPr>
          <a:xfrm>
            <a:off x="502920" y="5989320"/>
            <a:ext cx="4754880" cy="502920"/>
          </a:xfrm>
          <a:prstGeom prst="roundRect">
            <a:avLst/>
          </a:prstGeom>
          <a:solidFill>
            <a:srgbClr val="1E66C6">
              <a:alpha val="90000"/>
            </a:srgbClr>
          </a:solidFill>
          <a:ln w="12700">
            <a:solidFill>
              <a:srgbClr val="1E66C6"/>
            </a:solidFill>
            <a:prstDash val="solid"/>
          </a:ln>
          <a:effectLst>
            <a:outerShdw blurRad="50800" dist="25400" dir="2700000" algn="bl" rotWithShape="0">
              <a:srgbClr val="000000">
                <a:alpha val="22000"/>
              </a:srgbClr>
            </a:outerShdw>
          </a:effectLst>
        </p:spPr>
        <p:txBody>
          <a:bodyPr/>
          <a:lstStyle/>
          <a:p>
            <a:endParaRPr lang="en-US"/>
          </a:p>
        </p:txBody>
      </p:sp>
      <p:sp>
        <p:nvSpPr>
          <p:cNvPr id="7" name="Text 4"/>
          <p:cNvSpPr/>
          <p:nvPr/>
        </p:nvSpPr>
        <p:spPr>
          <a:xfrm>
            <a:off x="731520" y="6108192"/>
            <a:ext cx="4480560" cy="274320"/>
          </a:xfrm>
          <a:prstGeom prst="rect">
            <a:avLst/>
          </a:prstGeom>
          <a:noFill/>
          <a:ln/>
        </p:spPr>
        <p:txBody>
          <a:bodyPr wrap="square" rtlCol="0" anchor="ctr"/>
          <a:lstStyle/>
          <a:p>
            <a:pPr marL="0" indent="0">
              <a:buNone/>
            </a:pPr>
            <a:r>
              <a:rPr lang="en-US" sz="1200" dirty="0">
                <a:solidFill>
                  <a:srgbClr val="FFFFFF"/>
                </a:solidFill>
                <a:latin typeface="Aptos" pitchFamily="34" charset="0"/>
                <a:ea typeface="Aptos" pitchFamily="34" charset="-122"/>
                <a:cs typeface="Aptos" pitchFamily="34" charset="-120"/>
              </a:rPr>
              <a:t>For enrollment beginning on/after July 1, 2026 (AY 2026–27+)</a:t>
            </a:r>
            <a:endParaRPr lang="en-US" sz="1200" dirty="0"/>
          </a:p>
        </p:txBody>
      </p:sp>
      <p:grpSp>
        <p:nvGrpSpPr>
          <p:cNvPr id="8" name="Group 7">
            <a:extLst>
              <a:ext uri="{FF2B5EF4-FFF2-40B4-BE49-F238E27FC236}">
                <a16:creationId xmlns:a16="http://schemas.microsoft.com/office/drawing/2014/main" id="{35468964-563E-9C71-B7B3-7468D1303F63}"/>
              </a:ext>
            </a:extLst>
          </p:cNvPr>
          <p:cNvGrpSpPr/>
          <p:nvPr/>
        </p:nvGrpSpPr>
        <p:grpSpPr>
          <a:xfrm>
            <a:off x="8229600" y="5903115"/>
            <a:ext cx="3171317" cy="502920"/>
            <a:chOff x="3535441" y="3258855"/>
            <a:chExt cx="2043351" cy="337069"/>
          </a:xfrm>
          <a:solidFill>
            <a:schemeClr val="bg1"/>
          </a:solidFill>
        </p:grpSpPr>
        <p:sp>
          <p:nvSpPr>
            <p:cNvPr id="9" name="Freeform 7">
              <a:extLst>
                <a:ext uri="{FF2B5EF4-FFF2-40B4-BE49-F238E27FC236}">
                  <a16:creationId xmlns:a16="http://schemas.microsoft.com/office/drawing/2014/main" id="{EFCC7775-6F6D-A7C7-3429-93817AB15A13}"/>
                </a:ext>
              </a:extLst>
            </p:cNvPr>
            <p:cNvSpPr/>
            <p:nvPr/>
          </p:nvSpPr>
          <p:spPr>
            <a:xfrm>
              <a:off x="3709034" y="3432809"/>
              <a:ext cx="163115" cy="163115"/>
            </a:xfrm>
            <a:custGeom>
              <a:avLst/>
              <a:gdLst>
                <a:gd name="connsiteX0" fmla="*/ 155258 w 163115"/>
                <a:gd name="connsiteY0" fmla="*/ 155258 h 163115"/>
                <a:gd name="connsiteX1" fmla="*/ 117158 w 163115"/>
                <a:gd name="connsiteY1" fmla="*/ 155258 h 163115"/>
                <a:gd name="connsiteX2" fmla="*/ 54293 w 163115"/>
                <a:gd name="connsiteY2" fmla="*/ 92393 h 163115"/>
                <a:gd name="connsiteX3" fmla="*/ 54293 w 163115"/>
                <a:gd name="connsiteY3" fmla="*/ 136208 h 163115"/>
                <a:gd name="connsiteX4" fmla="*/ 27623 w 163115"/>
                <a:gd name="connsiteY4" fmla="*/ 162878 h 163115"/>
                <a:gd name="connsiteX5" fmla="*/ 0 w 163115"/>
                <a:gd name="connsiteY5" fmla="*/ 136208 h 163115"/>
                <a:gd name="connsiteX6" fmla="*/ 0 w 163115"/>
                <a:gd name="connsiteY6" fmla="*/ 81915 h 163115"/>
                <a:gd name="connsiteX7" fmla="*/ 17145 w 163115"/>
                <a:gd name="connsiteY7" fmla="*/ 56198 h 163115"/>
                <a:gd name="connsiteX8" fmla="*/ 56198 w 163115"/>
                <a:gd name="connsiteY8" fmla="*/ 17145 h 163115"/>
                <a:gd name="connsiteX9" fmla="*/ 81915 w 163115"/>
                <a:gd name="connsiteY9" fmla="*/ 0 h 163115"/>
                <a:gd name="connsiteX10" fmla="*/ 136208 w 163115"/>
                <a:gd name="connsiteY10" fmla="*/ 0 h 163115"/>
                <a:gd name="connsiteX11" fmla="*/ 162878 w 163115"/>
                <a:gd name="connsiteY11" fmla="*/ 27623 h 163115"/>
                <a:gd name="connsiteX12" fmla="*/ 136208 w 163115"/>
                <a:gd name="connsiteY12" fmla="*/ 54293 h 163115"/>
                <a:gd name="connsiteX13" fmla="*/ 92393 w 163115"/>
                <a:gd name="connsiteY13" fmla="*/ 54293 h 163115"/>
                <a:gd name="connsiteX14" fmla="*/ 155258 w 163115"/>
                <a:gd name="connsiteY14" fmla="*/ 117158 h 163115"/>
                <a:gd name="connsiteX15" fmla="*/ 155258 w 163115"/>
                <a:gd name="connsiteY15" fmla="*/ 155258 h 163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3115" h="163115">
                  <a:moveTo>
                    <a:pt x="155258" y="155258"/>
                  </a:moveTo>
                  <a:cubicBezTo>
                    <a:pt x="144780" y="165735"/>
                    <a:pt x="127635" y="165735"/>
                    <a:pt x="117158" y="155258"/>
                  </a:cubicBezTo>
                  <a:lnTo>
                    <a:pt x="54293" y="92393"/>
                  </a:lnTo>
                  <a:lnTo>
                    <a:pt x="54293" y="136208"/>
                  </a:lnTo>
                  <a:cubicBezTo>
                    <a:pt x="54293" y="153353"/>
                    <a:pt x="42863" y="162878"/>
                    <a:pt x="27623" y="162878"/>
                  </a:cubicBezTo>
                  <a:cubicBezTo>
                    <a:pt x="12383" y="162878"/>
                    <a:pt x="0" y="150495"/>
                    <a:pt x="0" y="136208"/>
                  </a:cubicBezTo>
                  <a:lnTo>
                    <a:pt x="0" y="81915"/>
                  </a:lnTo>
                  <a:cubicBezTo>
                    <a:pt x="0" y="69533"/>
                    <a:pt x="7620" y="60008"/>
                    <a:pt x="17145" y="56198"/>
                  </a:cubicBezTo>
                  <a:cubicBezTo>
                    <a:pt x="35243" y="49530"/>
                    <a:pt x="49530" y="35243"/>
                    <a:pt x="56198" y="17145"/>
                  </a:cubicBezTo>
                  <a:cubicBezTo>
                    <a:pt x="60008" y="7620"/>
                    <a:pt x="69533" y="0"/>
                    <a:pt x="81915" y="0"/>
                  </a:cubicBezTo>
                  <a:lnTo>
                    <a:pt x="136208" y="0"/>
                  </a:lnTo>
                  <a:cubicBezTo>
                    <a:pt x="151448" y="0"/>
                    <a:pt x="162878" y="12383"/>
                    <a:pt x="162878" y="27623"/>
                  </a:cubicBezTo>
                  <a:cubicBezTo>
                    <a:pt x="162878" y="42863"/>
                    <a:pt x="153353" y="54293"/>
                    <a:pt x="136208" y="54293"/>
                  </a:cubicBezTo>
                  <a:lnTo>
                    <a:pt x="92393" y="54293"/>
                  </a:lnTo>
                  <a:lnTo>
                    <a:pt x="155258" y="117158"/>
                  </a:lnTo>
                  <a:cubicBezTo>
                    <a:pt x="165735" y="127635"/>
                    <a:pt x="165735" y="144780"/>
                    <a:pt x="155258" y="155258"/>
                  </a:cubicBezTo>
                </a:path>
              </a:pathLst>
            </a:custGeom>
            <a:grpFill/>
            <a:ln w="9525" cap="flat">
              <a:noFill/>
              <a:prstDash val="solid"/>
              <a:miter/>
            </a:ln>
          </p:spPr>
          <p:txBody>
            <a:bodyPr rtlCol="0" anchor="ctr"/>
            <a:lstStyle/>
            <a:p>
              <a:pPr algn="l" defTabSz="457200" rtl="0">
                <a:defRPr/>
              </a:pPr>
              <a:endParaRPr lang="en-US" kern="1200">
                <a:solidFill>
                  <a:srgbClr val="231F20"/>
                </a:solidFill>
                <a:latin typeface="Fira Sans" panose="020B0503050000020004" pitchFamily="34" charset="0"/>
                <a:ea typeface="+mn-ea"/>
                <a:cs typeface="+mn-cs"/>
              </a:endParaRPr>
            </a:p>
          </p:txBody>
        </p:sp>
        <p:sp>
          <p:nvSpPr>
            <p:cNvPr id="10" name="Freeform 11">
              <a:extLst>
                <a:ext uri="{FF2B5EF4-FFF2-40B4-BE49-F238E27FC236}">
                  <a16:creationId xmlns:a16="http://schemas.microsoft.com/office/drawing/2014/main" id="{333C3F7C-9A79-23AA-0AE8-BF6E1E7E556E}"/>
                </a:ext>
              </a:extLst>
            </p:cNvPr>
            <p:cNvSpPr/>
            <p:nvPr/>
          </p:nvSpPr>
          <p:spPr>
            <a:xfrm>
              <a:off x="3709034" y="3258855"/>
              <a:ext cx="163115" cy="163476"/>
            </a:xfrm>
            <a:custGeom>
              <a:avLst/>
              <a:gdLst>
                <a:gd name="connsiteX0" fmla="*/ 155258 w 163115"/>
                <a:gd name="connsiteY0" fmla="*/ 8219 h 163476"/>
                <a:gd name="connsiteX1" fmla="*/ 155258 w 163115"/>
                <a:gd name="connsiteY1" fmla="*/ 46319 h 163476"/>
                <a:gd name="connsiteX2" fmla="*/ 92393 w 163115"/>
                <a:gd name="connsiteY2" fmla="*/ 109184 h 163476"/>
                <a:gd name="connsiteX3" fmla="*/ 136208 w 163115"/>
                <a:gd name="connsiteY3" fmla="*/ 109184 h 163476"/>
                <a:gd name="connsiteX4" fmla="*/ 162878 w 163115"/>
                <a:gd name="connsiteY4" fmla="*/ 135854 h 163476"/>
                <a:gd name="connsiteX5" fmla="*/ 136208 w 163115"/>
                <a:gd name="connsiteY5" fmla="*/ 163477 h 163476"/>
                <a:gd name="connsiteX6" fmla="*/ 81915 w 163115"/>
                <a:gd name="connsiteY6" fmla="*/ 163477 h 163476"/>
                <a:gd name="connsiteX7" fmla="*/ 56198 w 163115"/>
                <a:gd name="connsiteY7" fmla="*/ 146332 h 163476"/>
                <a:gd name="connsiteX8" fmla="*/ 17145 w 163115"/>
                <a:gd name="connsiteY8" fmla="*/ 107279 h 163476"/>
                <a:gd name="connsiteX9" fmla="*/ 0 w 163115"/>
                <a:gd name="connsiteY9" fmla="*/ 81562 h 163476"/>
                <a:gd name="connsiteX10" fmla="*/ 0 w 163115"/>
                <a:gd name="connsiteY10" fmla="*/ 27269 h 163476"/>
                <a:gd name="connsiteX11" fmla="*/ 27623 w 163115"/>
                <a:gd name="connsiteY11" fmla="*/ 599 h 163476"/>
                <a:gd name="connsiteX12" fmla="*/ 54293 w 163115"/>
                <a:gd name="connsiteY12" fmla="*/ 27269 h 163476"/>
                <a:gd name="connsiteX13" fmla="*/ 54293 w 163115"/>
                <a:gd name="connsiteY13" fmla="*/ 71084 h 163476"/>
                <a:gd name="connsiteX14" fmla="*/ 117158 w 163115"/>
                <a:gd name="connsiteY14" fmla="*/ 8219 h 163476"/>
                <a:gd name="connsiteX15" fmla="*/ 155258 w 163115"/>
                <a:gd name="connsiteY15" fmla="*/ 8219 h 16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3115" h="163476">
                  <a:moveTo>
                    <a:pt x="155258" y="8219"/>
                  </a:moveTo>
                  <a:cubicBezTo>
                    <a:pt x="165735" y="18697"/>
                    <a:pt x="165735" y="35842"/>
                    <a:pt x="155258" y="46319"/>
                  </a:cubicBezTo>
                  <a:lnTo>
                    <a:pt x="92393" y="109184"/>
                  </a:lnTo>
                  <a:lnTo>
                    <a:pt x="136208" y="109184"/>
                  </a:lnTo>
                  <a:cubicBezTo>
                    <a:pt x="153353" y="109184"/>
                    <a:pt x="162878" y="120614"/>
                    <a:pt x="162878" y="135854"/>
                  </a:cubicBezTo>
                  <a:cubicBezTo>
                    <a:pt x="162878" y="151094"/>
                    <a:pt x="150495" y="163477"/>
                    <a:pt x="136208" y="163477"/>
                  </a:cubicBezTo>
                  <a:lnTo>
                    <a:pt x="81915" y="163477"/>
                  </a:lnTo>
                  <a:cubicBezTo>
                    <a:pt x="69533" y="163477"/>
                    <a:pt x="60008" y="155857"/>
                    <a:pt x="56198" y="146332"/>
                  </a:cubicBezTo>
                  <a:cubicBezTo>
                    <a:pt x="49530" y="128234"/>
                    <a:pt x="35243" y="113947"/>
                    <a:pt x="17145" y="107279"/>
                  </a:cubicBezTo>
                  <a:cubicBezTo>
                    <a:pt x="7620" y="103469"/>
                    <a:pt x="0" y="93944"/>
                    <a:pt x="0" y="81562"/>
                  </a:cubicBezTo>
                  <a:lnTo>
                    <a:pt x="0" y="27269"/>
                  </a:lnTo>
                  <a:cubicBezTo>
                    <a:pt x="0" y="12029"/>
                    <a:pt x="12383" y="599"/>
                    <a:pt x="27623" y="599"/>
                  </a:cubicBezTo>
                  <a:cubicBezTo>
                    <a:pt x="42863" y="599"/>
                    <a:pt x="54293" y="10124"/>
                    <a:pt x="54293" y="27269"/>
                  </a:cubicBezTo>
                  <a:lnTo>
                    <a:pt x="54293" y="71084"/>
                  </a:lnTo>
                  <a:lnTo>
                    <a:pt x="117158" y="8219"/>
                  </a:lnTo>
                  <a:cubicBezTo>
                    <a:pt x="127635" y="-3211"/>
                    <a:pt x="144780" y="-2258"/>
                    <a:pt x="155258" y="8219"/>
                  </a:cubicBezTo>
                </a:path>
              </a:pathLst>
            </a:custGeom>
            <a:grpFill/>
            <a:ln w="9525" cap="flat">
              <a:noFill/>
              <a:prstDash val="solid"/>
              <a:miter/>
            </a:ln>
          </p:spPr>
          <p:txBody>
            <a:bodyPr rtlCol="0" anchor="ctr"/>
            <a:lstStyle/>
            <a:p>
              <a:pPr algn="l" defTabSz="457200" rtl="0">
                <a:defRPr/>
              </a:pPr>
              <a:endParaRPr lang="en-US" kern="1200">
                <a:solidFill>
                  <a:srgbClr val="231F20"/>
                </a:solidFill>
                <a:latin typeface="Fira Sans" panose="020B0503050000020004" pitchFamily="34" charset="0"/>
                <a:ea typeface="+mn-ea"/>
                <a:cs typeface="+mn-cs"/>
              </a:endParaRPr>
            </a:p>
          </p:txBody>
        </p:sp>
        <p:sp>
          <p:nvSpPr>
            <p:cNvPr id="11" name="Freeform 12">
              <a:extLst>
                <a:ext uri="{FF2B5EF4-FFF2-40B4-BE49-F238E27FC236}">
                  <a16:creationId xmlns:a16="http://schemas.microsoft.com/office/drawing/2014/main" id="{AA076ED5-B31A-21CD-6B29-2B0CAD44DED2}"/>
                </a:ext>
              </a:extLst>
            </p:cNvPr>
            <p:cNvSpPr/>
            <p:nvPr/>
          </p:nvSpPr>
          <p:spPr>
            <a:xfrm>
              <a:off x="3535441" y="3259216"/>
              <a:ext cx="163115" cy="163115"/>
            </a:xfrm>
            <a:custGeom>
              <a:avLst/>
              <a:gdLst>
                <a:gd name="connsiteX0" fmla="*/ 7858 w 163115"/>
                <a:gd name="connsiteY0" fmla="*/ 7858 h 163115"/>
                <a:gd name="connsiteX1" fmla="*/ 45958 w 163115"/>
                <a:gd name="connsiteY1" fmla="*/ 7858 h 163115"/>
                <a:gd name="connsiteX2" fmla="*/ 108823 w 163115"/>
                <a:gd name="connsiteY2" fmla="*/ 70723 h 163115"/>
                <a:gd name="connsiteX3" fmla="*/ 108823 w 163115"/>
                <a:gd name="connsiteY3" fmla="*/ 26908 h 163115"/>
                <a:gd name="connsiteX4" fmla="*/ 135493 w 163115"/>
                <a:gd name="connsiteY4" fmla="*/ 238 h 163115"/>
                <a:gd name="connsiteX5" fmla="*/ 163116 w 163115"/>
                <a:gd name="connsiteY5" fmla="*/ 26908 h 163115"/>
                <a:gd name="connsiteX6" fmla="*/ 163116 w 163115"/>
                <a:gd name="connsiteY6" fmla="*/ 81201 h 163115"/>
                <a:gd name="connsiteX7" fmla="*/ 145971 w 163115"/>
                <a:gd name="connsiteY7" fmla="*/ 106918 h 163115"/>
                <a:gd name="connsiteX8" fmla="*/ 106918 w 163115"/>
                <a:gd name="connsiteY8" fmla="*/ 145971 h 163115"/>
                <a:gd name="connsiteX9" fmla="*/ 81201 w 163115"/>
                <a:gd name="connsiteY9" fmla="*/ 163116 h 163115"/>
                <a:gd name="connsiteX10" fmla="*/ 26908 w 163115"/>
                <a:gd name="connsiteY10" fmla="*/ 163116 h 163115"/>
                <a:gd name="connsiteX11" fmla="*/ 238 w 163115"/>
                <a:gd name="connsiteY11" fmla="*/ 135493 h 163115"/>
                <a:gd name="connsiteX12" fmla="*/ 26908 w 163115"/>
                <a:gd name="connsiteY12" fmla="*/ 108823 h 163115"/>
                <a:gd name="connsiteX13" fmla="*/ 70723 w 163115"/>
                <a:gd name="connsiteY13" fmla="*/ 108823 h 163115"/>
                <a:gd name="connsiteX14" fmla="*/ 7858 w 163115"/>
                <a:gd name="connsiteY14" fmla="*/ 45958 h 163115"/>
                <a:gd name="connsiteX15" fmla="*/ 7858 w 163115"/>
                <a:gd name="connsiteY15" fmla="*/ 7858 h 163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3115" h="163115">
                  <a:moveTo>
                    <a:pt x="7858" y="7858"/>
                  </a:moveTo>
                  <a:cubicBezTo>
                    <a:pt x="18336" y="-2619"/>
                    <a:pt x="35481" y="-2619"/>
                    <a:pt x="45958" y="7858"/>
                  </a:cubicBezTo>
                  <a:lnTo>
                    <a:pt x="108823" y="70723"/>
                  </a:lnTo>
                  <a:lnTo>
                    <a:pt x="108823" y="26908"/>
                  </a:lnTo>
                  <a:cubicBezTo>
                    <a:pt x="108823" y="9763"/>
                    <a:pt x="120253" y="238"/>
                    <a:pt x="135493" y="238"/>
                  </a:cubicBezTo>
                  <a:cubicBezTo>
                    <a:pt x="150733" y="238"/>
                    <a:pt x="163116" y="12621"/>
                    <a:pt x="163116" y="26908"/>
                  </a:cubicBezTo>
                  <a:lnTo>
                    <a:pt x="163116" y="81201"/>
                  </a:lnTo>
                  <a:cubicBezTo>
                    <a:pt x="163116" y="93583"/>
                    <a:pt x="155496" y="103108"/>
                    <a:pt x="145971" y="106918"/>
                  </a:cubicBezTo>
                  <a:cubicBezTo>
                    <a:pt x="127873" y="113586"/>
                    <a:pt x="113586" y="127873"/>
                    <a:pt x="106918" y="145971"/>
                  </a:cubicBezTo>
                  <a:cubicBezTo>
                    <a:pt x="103108" y="155496"/>
                    <a:pt x="93583" y="163116"/>
                    <a:pt x="81201" y="163116"/>
                  </a:cubicBezTo>
                  <a:lnTo>
                    <a:pt x="26908" y="163116"/>
                  </a:lnTo>
                  <a:cubicBezTo>
                    <a:pt x="11668" y="163116"/>
                    <a:pt x="238" y="150733"/>
                    <a:pt x="238" y="135493"/>
                  </a:cubicBezTo>
                  <a:cubicBezTo>
                    <a:pt x="238" y="120253"/>
                    <a:pt x="9763" y="108823"/>
                    <a:pt x="26908" y="108823"/>
                  </a:cubicBezTo>
                  <a:lnTo>
                    <a:pt x="70723" y="108823"/>
                  </a:lnTo>
                  <a:lnTo>
                    <a:pt x="7858" y="45958"/>
                  </a:lnTo>
                  <a:cubicBezTo>
                    <a:pt x="-2619" y="35481"/>
                    <a:pt x="-2619" y="18336"/>
                    <a:pt x="7858" y="7858"/>
                  </a:cubicBezTo>
                </a:path>
              </a:pathLst>
            </a:custGeom>
            <a:grpFill/>
            <a:ln w="9525" cap="flat">
              <a:noFill/>
              <a:prstDash val="solid"/>
              <a:miter/>
            </a:ln>
          </p:spPr>
          <p:txBody>
            <a:bodyPr rtlCol="0" anchor="ctr"/>
            <a:lstStyle/>
            <a:p>
              <a:pPr algn="l" defTabSz="457200" rtl="0">
                <a:defRPr/>
              </a:pPr>
              <a:endParaRPr lang="en-US" kern="1200">
                <a:solidFill>
                  <a:srgbClr val="231F20"/>
                </a:solidFill>
                <a:latin typeface="Fira Sans" panose="020B0503050000020004" pitchFamily="34" charset="0"/>
                <a:ea typeface="+mn-ea"/>
                <a:cs typeface="+mn-cs"/>
              </a:endParaRPr>
            </a:p>
          </p:txBody>
        </p:sp>
        <p:sp>
          <p:nvSpPr>
            <p:cNvPr id="12" name="Freeform 13">
              <a:extLst>
                <a:ext uri="{FF2B5EF4-FFF2-40B4-BE49-F238E27FC236}">
                  <a16:creationId xmlns:a16="http://schemas.microsoft.com/office/drawing/2014/main" id="{ECE25158-32D9-47E5-647E-8D8D08CB9B59}"/>
                </a:ext>
              </a:extLst>
            </p:cNvPr>
            <p:cNvSpPr/>
            <p:nvPr/>
          </p:nvSpPr>
          <p:spPr>
            <a:xfrm>
              <a:off x="3535441" y="3432809"/>
              <a:ext cx="163115" cy="163115"/>
            </a:xfrm>
            <a:custGeom>
              <a:avLst/>
              <a:gdLst>
                <a:gd name="connsiteX0" fmla="*/ 7858 w 163115"/>
                <a:gd name="connsiteY0" fmla="*/ 155258 h 163115"/>
                <a:gd name="connsiteX1" fmla="*/ 7858 w 163115"/>
                <a:gd name="connsiteY1" fmla="*/ 117158 h 163115"/>
                <a:gd name="connsiteX2" fmla="*/ 70723 w 163115"/>
                <a:gd name="connsiteY2" fmla="*/ 54293 h 163115"/>
                <a:gd name="connsiteX3" fmla="*/ 26908 w 163115"/>
                <a:gd name="connsiteY3" fmla="*/ 54293 h 163115"/>
                <a:gd name="connsiteX4" fmla="*/ 238 w 163115"/>
                <a:gd name="connsiteY4" fmla="*/ 27623 h 163115"/>
                <a:gd name="connsiteX5" fmla="*/ 26908 w 163115"/>
                <a:gd name="connsiteY5" fmla="*/ 0 h 163115"/>
                <a:gd name="connsiteX6" fmla="*/ 81201 w 163115"/>
                <a:gd name="connsiteY6" fmla="*/ 0 h 163115"/>
                <a:gd name="connsiteX7" fmla="*/ 106918 w 163115"/>
                <a:gd name="connsiteY7" fmla="*/ 17145 h 163115"/>
                <a:gd name="connsiteX8" fmla="*/ 145971 w 163115"/>
                <a:gd name="connsiteY8" fmla="*/ 56198 h 163115"/>
                <a:gd name="connsiteX9" fmla="*/ 163116 w 163115"/>
                <a:gd name="connsiteY9" fmla="*/ 81915 h 163115"/>
                <a:gd name="connsiteX10" fmla="*/ 163116 w 163115"/>
                <a:gd name="connsiteY10" fmla="*/ 136208 h 163115"/>
                <a:gd name="connsiteX11" fmla="*/ 135493 w 163115"/>
                <a:gd name="connsiteY11" fmla="*/ 162878 h 163115"/>
                <a:gd name="connsiteX12" fmla="*/ 108823 w 163115"/>
                <a:gd name="connsiteY12" fmla="*/ 136208 h 163115"/>
                <a:gd name="connsiteX13" fmla="*/ 108823 w 163115"/>
                <a:gd name="connsiteY13" fmla="*/ 92393 h 163115"/>
                <a:gd name="connsiteX14" fmla="*/ 45958 w 163115"/>
                <a:gd name="connsiteY14" fmla="*/ 155258 h 163115"/>
                <a:gd name="connsiteX15" fmla="*/ 7858 w 163115"/>
                <a:gd name="connsiteY15" fmla="*/ 155258 h 163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3115" h="163115">
                  <a:moveTo>
                    <a:pt x="7858" y="155258"/>
                  </a:moveTo>
                  <a:cubicBezTo>
                    <a:pt x="-2619" y="144780"/>
                    <a:pt x="-2619" y="127635"/>
                    <a:pt x="7858" y="117158"/>
                  </a:cubicBezTo>
                  <a:lnTo>
                    <a:pt x="70723" y="54293"/>
                  </a:lnTo>
                  <a:lnTo>
                    <a:pt x="26908" y="54293"/>
                  </a:lnTo>
                  <a:cubicBezTo>
                    <a:pt x="9763" y="54293"/>
                    <a:pt x="238" y="42863"/>
                    <a:pt x="238" y="27623"/>
                  </a:cubicBezTo>
                  <a:cubicBezTo>
                    <a:pt x="238" y="12383"/>
                    <a:pt x="12621" y="0"/>
                    <a:pt x="26908" y="0"/>
                  </a:cubicBezTo>
                  <a:lnTo>
                    <a:pt x="81201" y="0"/>
                  </a:lnTo>
                  <a:cubicBezTo>
                    <a:pt x="93583" y="0"/>
                    <a:pt x="103108" y="7620"/>
                    <a:pt x="106918" y="17145"/>
                  </a:cubicBezTo>
                  <a:cubicBezTo>
                    <a:pt x="113586" y="35243"/>
                    <a:pt x="127873" y="49530"/>
                    <a:pt x="145971" y="56198"/>
                  </a:cubicBezTo>
                  <a:cubicBezTo>
                    <a:pt x="155496" y="60008"/>
                    <a:pt x="163116" y="69533"/>
                    <a:pt x="163116" y="81915"/>
                  </a:cubicBezTo>
                  <a:lnTo>
                    <a:pt x="163116" y="136208"/>
                  </a:lnTo>
                  <a:cubicBezTo>
                    <a:pt x="163116" y="151448"/>
                    <a:pt x="150733" y="162878"/>
                    <a:pt x="135493" y="162878"/>
                  </a:cubicBezTo>
                  <a:cubicBezTo>
                    <a:pt x="120253" y="162878"/>
                    <a:pt x="108823" y="153353"/>
                    <a:pt x="108823" y="136208"/>
                  </a:cubicBezTo>
                  <a:lnTo>
                    <a:pt x="108823" y="92393"/>
                  </a:lnTo>
                  <a:lnTo>
                    <a:pt x="45958" y="155258"/>
                  </a:lnTo>
                  <a:cubicBezTo>
                    <a:pt x="35481" y="165735"/>
                    <a:pt x="18336" y="165735"/>
                    <a:pt x="7858" y="155258"/>
                  </a:cubicBezTo>
                </a:path>
              </a:pathLst>
            </a:custGeom>
            <a:grpFill/>
            <a:ln w="9525" cap="flat">
              <a:noFill/>
              <a:prstDash val="solid"/>
              <a:miter/>
            </a:ln>
          </p:spPr>
          <p:txBody>
            <a:bodyPr rtlCol="0" anchor="ctr"/>
            <a:lstStyle/>
            <a:p>
              <a:pPr algn="l" defTabSz="457200" rtl="0">
                <a:defRPr/>
              </a:pPr>
              <a:endParaRPr lang="en-US" kern="1200">
                <a:solidFill>
                  <a:srgbClr val="231F20"/>
                </a:solidFill>
                <a:latin typeface="Fira Sans" panose="020B0503050000020004" pitchFamily="34" charset="0"/>
                <a:ea typeface="+mn-ea"/>
                <a:cs typeface="+mn-cs"/>
              </a:endParaRPr>
            </a:p>
          </p:txBody>
        </p:sp>
        <p:sp>
          <p:nvSpPr>
            <p:cNvPr id="13" name="Freeform 14">
              <a:extLst>
                <a:ext uri="{FF2B5EF4-FFF2-40B4-BE49-F238E27FC236}">
                  <a16:creationId xmlns:a16="http://schemas.microsoft.com/office/drawing/2014/main" id="{A6502F02-3B2E-3601-0285-1216FBFE443E}"/>
                </a:ext>
              </a:extLst>
            </p:cNvPr>
            <p:cNvSpPr/>
            <p:nvPr/>
          </p:nvSpPr>
          <p:spPr>
            <a:xfrm>
              <a:off x="3958590" y="3274695"/>
              <a:ext cx="220979" cy="313372"/>
            </a:xfrm>
            <a:custGeom>
              <a:avLst/>
              <a:gdLst>
                <a:gd name="connsiteX0" fmla="*/ 141922 w 220979"/>
                <a:gd name="connsiteY0" fmla="*/ 313372 h 313372"/>
                <a:gd name="connsiteX1" fmla="*/ 0 w 220979"/>
                <a:gd name="connsiteY1" fmla="*/ 165735 h 313372"/>
                <a:gd name="connsiteX2" fmla="*/ 154305 w 220979"/>
                <a:gd name="connsiteY2" fmla="*/ 0 h 313372"/>
                <a:gd name="connsiteX3" fmla="*/ 219075 w 220979"/>
                <a:gd name="connsiteY3" fmla="*/ 8572 h 313372"/>
                <a:gd name="connsiteX4" fmla="*/ 212407 w 220979"/>
                <a:gd name="connsiteY4" fmla="*/ 61913 h 313372"/>
                <a:gd name="connsiteX5" fmla="*/ 150495 w 220979"/>
                <a:gd name="connsiteY5" fmla="*/ 52388 h 313372"/>
                <a:gd name="connsiteX6" fmla="*/ 64770 w 220979"/>
                <a:gd name="connsiteY6" fmla="*/ 155258 h 313372"/>
                <a:gd name="connsiteX7" fmla="*/ 154305 w 220979"/>
                <a:gd name="connsiteY7" fmla="*/ 260033 h 313372"/>
                <a:gd name="connsiteX8" fmla="*/ 214313 w 220979"/>
                <a:gd name="connsiteY8" fmla="*/ 247650 h 313372"/>
                <a:gd name="connsiteX9" fmla="*/ 220980 w 220979"/>
                <a:gd name="connsiteY9" fmla="*/ 300038 h 313372"/>
                <a:gd name="connsiteX10" fmla="*/ 141922 w 220979"/>
                <a:gd name="connsiteY10" fmla="*/ 313372 h 313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0979" h="313372">
                  <a:moveTo>
                    <a:pt x="141922" y="313372"/>
                  </a:moveTo>
                  <a:cubicBezTo>
                    <a:pt x="34290" y="313372"/>
                    <a:pt x="0" y="241935"/>
                    <a:pt x="0" y="165735"/>
                  </a:cubicBezTo>
                  <a:cubicBezTo>
                    <a:pt x="0" y="68580"/>
                    <a:pt x="51435" y="0"/>
                    <a:pt x="154305" y="0"/>
                  </a:cubicBezTo>
                  <a:cubicBezTo>
                    <a:pt x="176213" y="0"/>
                    <a:pt x="199072" y="2858"/>
                    <a:pt x="219075" y="8572"/>
                  </a:cubicBezTo>
                  <a:lnTo>
                    <a:pt x="212407" y="61913"/>
                  </a:lnTo>
                  <a:cubicBezTo>
                    <a:pt x="192405" y="56197"/>
                    <a:pt x="171450" y="52388"/>
                    <a:pt x="150495" y="52388"/>
                  </a:cubicBezTo>
                  <a:cubicBezTo>
                    <a:pt x="93345" y="52388"/>
                    <a:pt x="64770" y="95250"/>
                    <a:pt x="64770" y="155258"/>
                  </a:cubicBezTo>
                  <a:cubicBezTo>
                    <a:pt x="64770" y="221933"/>
                    <a:pt x="92392" y="260033"/>
                    <a:pt x="154305" y="260033"/>
                  </a:cubicBezTo>
                  <a:cubicBezTo>
                    <a:pt x="173355" y="260033"/>
                    <a:pt x="198120" y="254317"/>
                    <a:pt x="214313" y="247650"/>
                  </a:cubicBezTo>
                  <a:lnTo>
                    <a:pt x="220980" y="300038"/>
                  </a:lnTo>
                  <a:cubicBezTo>
                    <a:pt x="199072" y="307658"/>
                    <a:pt x="171450" y="313372"/>
                    <a:pt x="141922" y="313372"/>
                  </a:cubicBezTo>
                </a:path>
              </a:pathLst>
            </a:custGeom>
            <a:grpFill/>
            <a:ln w="9525" cap="flat">
              <a:noFill/>
              <a:prstDash val="solid"/>
              <a:miter/>
            </a:ln>
          </p:spPr>
          <p:txBody>
            <a:bodyPr rtlCol="0" anchor="ctr"/>
            <a:lstStyle/>
            <a:p>
              <a:pPr algn="l" defTabSz="457200" rtl="0">
                <a:defRPr/>
              </a:pPr>
              <a:endParaRPr lang="en-US" kern="1200">
                <a:solidFill>
                  <a:srgbClr val="231F20"/>
                </a:solidFill>
                <a:latin typeface="Fira Sans" panose="020B0503050000020004" pitchFamily="34" charset="0"/>
                <a:ea typeface="+mn-ea"/>
                <a:cs typeface="+mn-cs"/>
              </a:endParaRPr>
            </a:p>
          </p:txBody>
        </p:sp>
        <p:sp>
          <p:nvSpPr>
            <p:cNvPr id="14" name="Freeform 15">
              <a:extLst>
                <a:ext uri="{FF2B5EF4-FFF2-40B4-BE49-F238E27FC236}">
                  <a16:creationId xmlns:a16="http://schemas.microsoft.com/office/drawing/2014/main" id="{6CD3B9D1-EEEC-2921-CC31-BE6A4E0D688C}"/>
                </a:ext>
              </a:extLst>
            </p:cNvPr>
            <p:cNvSpPr/>
            <p:nvPr/>
          </p:nvSpPr>
          <p:spPr>
            <a:xfrm>
              <a:off x="4225290" y="3270884"/>
              <a:ext cx="69532" cy="313372"/>
            </a:xfrm>
            <a:custGeom>
              <a:avLst/>
              <a:gdLst>
                <a:gd name="connsiteX0" fmla="*/ 5715 w 69532"/>
                <a:gd name="connsiteY0" fmla="*/ 86678 h 313372"/>
                <a:gd name="connsiteX1" fmla="*/ 63817 w 69532"/>
                <a:gd name="connsiteY1" fmla="*/ 86678 h 313372"/>
                <a:gd name="connsiteX2" fmla="*/ 63817 w 69532"/>
                <a:gd name="connsiteY2" fmla="*/ 313373 h 313372"/>
                <a:gd name="connsiteX3" fmla="*/ 5715 w 69532"/>
                <a:gd name="connsiteY3" fmla="*/ 313373 h 313372"/>
                <a:gd name="connsiteX4" fmla="*/ 5715 w 69532"/>
                <a:gd name="connsiteY4" fmla="*/ 86678 h 313372"/>
                <a:gd name="connsiteX5" fmla="*/ 34290 w 69532"/>
                <a:gd name="connsiteY5" fmla="*/ 67628 h 313372"/>
                <a:gd name="connsiteX6" fmla="*/ 0 w 69532"/>
                <a:gd name="connsiteY6" fmla="*/ 33338 h 313372"/>
                <a:gd name="connsiteX7" fmla="*/ 34290 w 69532"/>
                <a:gd name="connsiteY7" fmla="*/ 0 h 313372"/>
                <a:gd name="connsiteX8" fmla="*/ 69532 w 69532"/>
                <a:gd name="connsiteY8" fmla="*/ 33338 h 313372"/>
                <a:gd name="connsiteX9" fmla="*/ 34290 w 69532"/>
                <a:gd name="connsiteY9" fmla="*/ 67628 h 313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32" h="313372">
                  <a:moveTo>
                    <a:pt x="5715" y="86678"/>
                  </a:moveTo>
                  <a:lnTo>
                    <a:pt x="63817" y="86678"/>
                  </a:lnTo>
                  <a:lnTo>
                    <a:pt x="63817" y="313373"/>
                  </a:lnTo>
                  <a:lnTo>
                    <a:pt x="5715" y="313373"/>
                  </a:lnTo>
                  <a:lnTo>
                    <a:pt x="5715" y="86678"/>
                  </a:lnTo>
                  <a:close/>
                  <a:moveTo>
                    <a:pt x="34290" y="67628"/>
                  </a:moveTo>
                  <a:cubicBezTo>
                    <a:pt x="15240" y="67628"/>
                    <a:pt x="0" y="52388"/>
                    <a:pt x="0" y="33338"/>
                  </a:cubicBezTo>
                  <a:cubicBezTo>
                    <a:pt x="0" y="15240"/>
                    <a:pt x="15240" y="0"/>
                    <a:pt x="34290" y="0"/>
                  </a:cubicBezTo>
                  <a:cubicBezTo>
                    <a:pt x="53340" y="0"/>
                    <a:pt x="69532" y="15240"/>
                    <a:pt x="69532" y="33338"/>
                  </a:cubicBezTo>
                  <a:cubicBezTo>
                    <a:pt x="69532" y="52388"/>
                    <a:pt x="54292" y="67628"/>
                    <a:pt x="34290" y="67628"/>
                  </a:cubicBezTo>
                </a:path>
              </a:pathLst>
            </a:custGeom>
            <a:grpFill/>
            <a:ln w="9525" cap="flat">
              <a:noFill/>
              <a:prstDash val="solid"/>
              <a:miter/>
            </a:ln>
          </p:spPr>
          <p:txBody>
            <a:bodyPr rtlCol="0" anchor="ctr"/>
            <a:lstStyle/>
            <a:p>
              <a:pPr algn="l" defTabSz="457200" rtl="0">
                <a:defRPr/>
              </a:pPr>
              <a:endParaRPr lang="en-US" kern="1200">
                <a:solidFill>
                  <a:srgbClr val="231F20"/>
                </a:solidFill>
                <a:latin typeface="Fira Sans" panose="020B0503050000020004" pitchFamily="34" charset="0"/>
                <a:ea typeface="+mn-ea"/>
                <a:cs typeface="+mn-cs"/>
              </a:endParaRPr>
            </a:p>
          </p:txBody>
        </p:sp>
        <p:sp>
          <p:nvSpPr>
            <p:cNvPr id="15" name="Freeform 16">
              <a:extLst>
                <a:ext uri="{FF2B5EF4-FFF2-40B4-BE49-F238E27FC236}">
                  <a16:creationId xmlns:a16="http://schemas.microsoft.com/office/drawing/2014/main" id="{863718FA-401C-FF5E-376B-676EF8573EC4}"/>
                </a:ext>
              </a:extLst>
            </p:cNvPr>
            <p:cNvSpPr/>
            <p:nvPr/>
          </p:nvSpPr>
          <p:spPr>
            <a:xfrm>
              <a:off x="4330065" y="3271837"/>
              <a:ext cx="152400" cy="316229"/>
            </a:xfrm>
            <a:custGeom>
              <a:avLst/>
              <a:gdLst>
                <a:gd name="connsiteX0" fmla="*/ 104775 w 152400"/>
                <a:gd name="connsiteY0" fmla="*/ 316230 h 316229"/>
                <a:gd name="connsiteX1" fmla="*/ 39053 w 152400"/>
                <a:gd name="connsiteY1" fmla="*/ 244792 h 316229"/>
                <a:gd name="connsiteX2" fmla="*/ 39053 w 152400"/>
                <a:gd name="connsiteY2" fmla="*/ 129540 h 316229"/>
                <a:gd name="connsiteX3" fmla="*/ 0 w 152400"/>
                <a:gd name="connsiteY3" fmla="*/ 129540 h 316229"/>
                <a:gd name="connsiteX4" fmla="*/ 0 w 152400"/>
                <a:gd name="connsiteY4" fmla="*/ 84772 h 316229"/>
                <a:gd name="connsiteX5" fmla="*/ 39053 w 152400"/>
                <a:gd name="connsiteY5" fmla="*/ 84772 h 316229"/>
                <a:gd name="connsiteX6" fmla="*/ 39053 w 152400"/>
                <a:gd name="connsiteY6" fmla="*/ 15240 h 316229"/>
                <a:gd name="connsiteX7" fmla="*/ 97155 w 152400"/>
                <a:gd name="connsiteY7" fmla="*/ 0 h 316229"/>
                <a:gd name="connsiteX8" fmla="*/ 97155 w 152400"/>
                <a:gd name="connsiteY8" fmla="*/ 84772 h 316229"/>
                <a:gd name="connsiteX9" fmla="*/ 152400 w 152400"/>
                <a:gd name="connsiteY9" fmla="*/ 84772 h 316229"/>
                <a:gd name="connsiteX10" fmla="*/ 152400 w 152400"/>
                <a:gd name="connsiteY10" fmla="*/ 129540 h 316229"/>
                <a:gd name="connsiteX11" fmla="*/ 97155 w 152400"/>
                <a:gd name="connsiteY11" fmla="*/ 129540 h 316229"/>
                <a:gd name="connsiteX12" fmla="*/ 97155 w 152400"/>
                <a:gd name="connsiteY12" fmla="*/ 228600 h 316229"/>
                <a:gd name="connsiteX13" fmla="*/ 123825 w 152400"/>
                <a:gd name="connsiteY13" fmla="*/ 265747 h 316229"/>
                <a:gd name="connsiteX14" fmla="*/ 152400 w 152400"/>
                <a:gd name="connsiteY14" fmla="*/ 261938 h 316229"/>
                <a:gd name="connsiteX15" fmla="*/ 152400 w 152400"/>
                <a:gd name="connsiteY15" fmla="*/ 308610 h 316229"/>
                <a:gd name="connsiteX16" fmla="*/ 104775 w 152400"/>
                <a:gd name="connsiteY16" fmla="*/ 316230 h 31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2400" h="316229">
                  <a:moveTo>
                    <a:pt x="104775" y="316230"/>
                  </a:moveTo>
                  <a:cubicBezTo>
                    <a:pt x="54292" y="316230"/>
                    <a:pt x="39053" y="298133"/>
                    <a:pt x="39053" y="244792"/>
                  </a:cubicBezTo>
                  <a:lnTo>
                    <a:pt x="39053" y="129540"/>
                  </a:lnTo>
                  <a:lnTo>
                    <a:pt x="0" y="129540"/>
                  </a:lnTo>
                  <a:lnTo>
                    <a:pt x="0" y="84772"/>
                  </a:lnTo>
                  <a:lnTo>
                    <a:pt x="39053" y="84772"/>
                  </a:lnTo>
                  <a:lnTo>
                    <a:pt x="39053" y="15240"/>
                  </a:lnTo>
                  <a:lnTo>
                    <a:pt x="97155" y="0"/>
                  </a:lnTo>
                  <a:lnTo>
                    <a:pt x="97155" y="84772"/>
                  </a:lnTo>
                  <a:lnTo>
                    <a:pt x="152400" y="84772"/>
                  </a:lnTo>
                  <a:lnTo>
                    <a:pt x="152400" y="129540"/>
                  </a:lnTo>
                  <a:lnTo>
                    <a:pt x="97155" y="129540"/>
                  </a:lnTo>
                  <a:lnTo>
                    <a:pt x="97155" y="228600"/>
                  </a:lnTo>
                  <a:cubicBezTo>
                    <a:pt x="97155" y="258128"/>
                    <a:pt x="103822" y="265747"/>
                    <a:pt x="123825" y="265747"/>
                  </a:cubicBezTo>
                  <a:cubicBezTo>
                    <a:pt x="133350" y="265747"/>
                    <a:pt x="143828" y="264795"/>
                    <a:pt x="152400" y="261938"/>
                  </a:cubicBezTo>
                  <a:lnTo>
                    <a:pt x="152400" y="308610"/>
                  </a:lnTo>
                  <a:cubicBezTo>
                    <a:pt x="137160" y="314325"/>
                    <a:pt x="120967" y="316230"/>
                    <a:pt x="104775" y="316230"/>
                  </a:cubicBezTo>
                </a:path>
              </a:pathLst>
            </a:custGeom>
            <a:grpFill/>
            <a:ln w="9525" cap="flat">
              <a:noFill/>
              <a:prstDash val="solid"/>
              <a:miter/>
            </a:ln>
          </p:spPr>
          <p:txBody>
            <a:bodyPr rtlCol="0" anchor="ctr"/>
            <a:lstStyle/>
            <a:p>
              <a:pPr algn="l" defTabSz="457200" rtl="0">
                <a:defRPr/>
              </a:pPr>
              <a:endParaRPr lang="en-US" kern="1200">
                <a:solidFill>
                  <a:srgbClr val="231F20"/>
                </a:solidFill>
                <a:latin typeface="Fira Sans" panose="020B0503050000020004" pitchFamily="34" charset="0"/>
                <a:ea typeface="+mn-ea"/>
                <a:cs typeface="+mn-cs"/>
              </a:endParaRPr>
            </a:p>
          </p:txBody>
        </p:sp>
        <p:sp>
          <p:nvSpPr>
            <p:cNvPr id="16" name="Freeform 17">
              <a:extLst>
                <a:ext uri="{FF2B5EF4-FFF2-40B4-BE49-F238E27FC236}">
                  <a16:creationId xmlns:a16="http://schemas.microsoft.com/office/drawing/2014/main" id="{6869A975-4E0C-9265-A52A-1BD31BB49206}"/>
                </a:ext>
              </a:extLst>
            </p:cNvPr>
            <p:cNvSpPr/>
            <p:nvPr/>
          </p:nvSpPr>
          <p:spPr>
            <a:xfrm>
              <a:off x="4531042" y="3270884"/>
              <a:ext cx="69532" cy="313372"/>
            </a:xfrm>
            <a:custGeom>
              <a:avLst/>
              <a:gdLst>
                <a:gd name="connsiteX0" fmla="*/ 4763 w 69532"/>
                <a:gd name="connsiteY0" fmla="*/ 86678 h 313372"/>
                <a:gd name="connsiteX1" fmla="*/ 62865 w 69532"/>
                <a:gd name="connsiteY1" fmla="*/ 86678 h 313372"/>
                <a:gd name="connsiteX2" fmla="*/ 62865 w 69532"/>
                <a:gd name="connsiteY2" fmla="*/ 313373 h 313372"/>
                <a:gd name="connsiteX3" fmla="*/ 4763 w 69532"/>
                <a:gd name="connsiteY3" fmla="*/ 313373 h 313372"/>
                <a:gd name="connsiteX4" fmla="*/ 4763 w 69532"/>
                <a:gd name="connsiteY4" fmla="*/ 86678 h 313372"/>
                <a:gd name="connsiteX5" fmla="*/ 34290 w 69532"/>
                <a:gd name="connsiteY5" fmla="*/ 67628 h 313372"/>
                <a:gd name="connsiteX6" fmla="*/ 0 w 69532"/>
                <a:gd name="connsiteY6" fmla="*/ 33338 h 313372"/>
                <a:gd name="connsiteX7" fmla="*/ 34290 w 69532"/>
                <a:gd name="connsiteY7" fmla="*/ 0 h 313372"/>
                <a:gd name="connsiteX8" fmla="*/ 69532 w 69532"/>
                <a:gd name="connsiteY8" fmla="*/ 33338 h 313372"/>
                <a:gd name="connsiteX9" fmla="*/ 34290 w 69532"/>
                <a:gd name="connsiteY9" fmla="*/ 67628 h 313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32" h="313372">
                  <a:moveTo>
                    <a:pt x="4763" y="86678"/>
                  </a:moveTo>
                  <a:lnTo>
                    <a:pt x="62865" y="86678"/>
                  </a:lnTo>
                  <a:lnTo>
                    <a:pt x="62865" y="313373"/>
                  </a:lnTo>
                  <a:lnTo>
                    <a:pt x="4763" y="313373"/>
                  </a:lnTo>
                  <a:lnTo>
                    <a:pt x="4763" y="86678"/>
                  </a:lnTo>
                  <a:close/>
                  <a:moveTo>
                    <a:pt x="34290" y="67628"/>
                  </a:moveTo>
                  <a:cubicBezTo>
                    <a:pt x="15240" y="67628"/>
                    <a:pt x="0" y="52388"/>
                    <a:pt x="0" y="33338"/>
                  </a:cubicBezTo>
                  <a:cubicBezTo>
                    <a:pt x="0" y="15240"/>
                    <a:pt x="15240" y="0"/>
                    <a:pt x="34290" y="0"/>
                  </a:cubicBezTo>
                  <a:cubicBezTo>
                    <a:pt x="53340" y="0"/>
                    <a:pt x="69532" y="15240"/>
                    <a:pt x="69532" y="33338"/>
                  </a:cubicBezTo>
                  <a:cubicBezTo>
                    <a:pt x="69532" y="52388"/>
                    <a:pt x="53340" y="67628"/>
                    <a:pt x="34290" y="67628"/>
                  </a:cubicBezTo>
                </a:path>
              </a:pathLst>
            </a:custGeom>
            <a:grpFill/>
            <a:ln w="9525" cap="flat">
              <a:noFill/>
              <a:prstDash val="solid"/>
              <a:miter/>
            </a:ln>
          </p:spPr>
          <p:txBody>
            <a:bodyPr rtlCol="0" anchor="ctr"/>
            <a:lstStyle/>
            <a:p>
              <a:pPr algn="l" defTabSz="457200" rtl="0">
                <a:defRPr/>
              </a:pPr>
              <a:endParaRPr lang="en-US" kern="1200">
                <a:solidFill>
                  <a:srgbClr val="231F20"/>
                </a:solidFill>
                <a:latin typeface="Fira Sans" panose="020B0503050000020004" pitchFamily="34" charset="0"/>
                <a:ea typeface="+mn-ea"/>
                <a:cs typeface="+mn-cs"/>
              </a:endParaRPr>
            </a:p>
          </p:txBody>
        </p:sp>
        <p:sp>
          <p:nvSpPr>
            <p:cNvPr id="17" name="Freeform 18">
              <a:extLst>
                <a:ext uri="{FF2B5EF4-FFF2-40B4-BE49-F238E27FC236}">
                  <a16:creationId xmlns:a16="http://schemas.microsoft.com/office/drawing/2014/main" id="{0668C1AD-4469-42A6-FB3C-453E7F930855}"/>
                </a:ext>
              </a:extLst>
            </p:cNvPr>
            <p:cNvSpPr/>
            <p:nvPr/>
          </p:nvSpPr>
          <p:spPr>
            <a:xfrm>
              <a:off x="4646294" y="3356609"/>
              <a:ext cx="162877" cy="227647"/>
            </a:xfrm>
            <a:custGeom>
              <a:avLst/>
              <a:gdLst>
                <a:gd name="connsiteX0" fmla="*/ 0 w 162877"/>
                <a:gd name="connsiteY0" fmla="*/ 227648 h 227647"/>
                <a:gd name="connsiteX1" fmla="*/ 0 w 162877"/>
                <a:gd name="connsiteY1" fmla="*/ 185738 h 227647"/>
                <a:gd name="connsiteX2" fmla="*/ 91440 w 162877"/>
                <a:gd name="connsiteY2" fmla="*/ 51435 h 227647"/>
                <a:gd name="connsiteX3" fmla="*/ 42863 w 162877"/>
                <a:gd name="connsiteY3" fmla="*/ 52388 h 227647"/>
                <a:gd name="connsiteX4" fmla="*/ 2858 w 162877"/>
                <a:gd name="connsiteY4" fmla="*/ 52388 h 227647"/>
                <a:gd name="connsiteX5" fmla="*/ 2858 w 162877"/>
                <a:gd name="connsiteY5" fmla="*/ 0 h 227647"/>
                <a:gd name="connsiteX6" fmla="*/ 160973 w 162877"/>
                <a:gd name="connsiteY6" fmla="*/ 0 h 227647"/>
                <a:gd name="connsiteX7" fmla="*/ 160973 w 162877"/>
                <a:gd name="connsiteY7" fmla="*/ 41910 h 227647"/>
                <a:gd name="connsiteX8" fmla="*/ 71438 w 162877"/>
                <a:gd name="connsiteY8" fmla="*/ 174308 h 227647"/>
                <a:gd name="connsiteX9" fmla="*/ 122873 w 162877"/>
                <a:gd name="connsiteY9" fmla="*/ 174308 h 227647"/>
                <a:gd name="connsiteX10" fmla="*/ 162878 w 162877"/>
                <a:gd name="connsiteY10" fmla="*/ 174308 h 227647"/>
                <a:gd name="connsiteX11" fmla="*/ 162878 w 162877"/>
                <a:gd name="connsiteY11" fmla="*/ 227648 h 227647"/>
                <a:gd name="connsiteX12" fmla="*/ 0 w 162877"/>
                <a:gd name="connsiteY12" fmla="*/ 227648 h 22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2877" h="227647">
                  <a:moveTo>
                    <a:pt x="0" y="227648"/>
                  </a:moveTo>
                  <a:lnTo>
                    <a:pt x="0" y="185738"/>
                  </a:lnTo>
                  <a:lnTo>
                    <a:pt x="91440" y="51435"/>
                  </a:lnTo>
                  <a:cubicBezTo>
                    <a:pt x="82868" y="52388"/>
                    <a:pt x="64770" y="52388"/>
                    <a:pt x="42863" y="52388"/>
                  </a:cubicBezTo>
                  <a:lnTo>
                    <a:pt x="2858" y="52388"/>
                  </a:lnTo>
                  <a:lnTo>
                    <a:pt x="2858" y="0"/>
                  </a:lnTo>
                  <a:lnTo>
                    <a:pt x="160973" y="0"/>
                  </a:lnTo>
                  <a:lnTo>
                    <a:pt x="160973" y="41910"/>
                  </a:lnTo>
                  <a:lnTo>
                    <a:pt x="71438" y="174308"/>
                  </a:lnTo>
                  <a:cubicBezTo>
                    <a:pt x="80963" y="174308"/>
                    <a:pt x="105728" y="174308"/>
                    <a:pt x="122873" y="174308"/>
                  </a:cubicBezTo>
                  <a:lnTo>
                    <a:pt x="162878" y="174308"/>
                  </a:lnTo>
                  <a:lnTo>
                    <a:pt x="162878" y="227648"/>
                  </a:lnTo>
                  <a:lnTo>
                    <a:pt x="0" y="227648"/>
                  </a:lnTo>
                  <a:close/>
                </a:path>
              </a:pathLst>
            </a:custGeom>
            <a:grpFill/>
            <a:ln w="9525" cap="flat">
              <a:noFill/>
              <a:prstDash val="solid"/>
              <a:miter/>
            </a:ln>
          </p:spPr>
          <p:txBody>
            <a:bodyPr rtlCol="0" anchor="ctr"/>
            <a:lstStyle/>
            <a:p>
              <a:pPr algn="l" defTabSz="457200" rtl="0">
                <a:defRPr/>
              </a:pPr>
              <a:endParaRPr lang="en-US" kern="1200">
                <a:solidFill>
                  <a:srgbClr val="231F20"/>
                </a:solidFill>
                <a:latin typeface="Fira Sans" panose="020B0503050000020004" pitchFamily="34" charset="0"/>
                <a:ea typeface="+mn-ea"/>
                <a:cs typeface="+mn-cs"/>
              </a:endParaRPr>
            </a:p>
          </p:txBody>
        </p:sp>
        <p:sp>
          <p:nvSpPr>
            <p:cNvPr id="18" name="Freeform 19">
              <a:extLst>
                <a:ext uri="{FF2B5EF4-FFF2-40B4-BE49-F238E27FC236}">
                  <a16:creationId xmlns:a16="http://schemas.microsoft.com/office/drawing/2014/main" id="{267E88ED-5F22-4176-843C-313E721FD7E2}"/>
                </a:ext>
              </a:extLst>
            </p:cNvPr>
            <p:cNvSpPr/>
            <p:nvPr/>
          </p:nvSpPr>
          <p:spPr>
            <a:xfrm>
              <a:off x="4846319" y="3352800"/>
              <a:ext cx="200977" cy="235267"/>
            </a:xfrm>
            <a:custGeom>
              <a:avLst/>
              <a:gdLst>
                <a:gd name="connsiteX0" fmla="*/ 104775 w 200977"/>
                <a:gd name="connsiteY0" fmla="*/ 42863 h 235267"/>
                <a:gd name="connsiteX1" fmla="*/ 60960 w 200977"/>
                <a:gd name="connsiteY1" fmla="*/ 87630 h 235267"/>
                <a:gd name="connsiteX2" fmla="*/ 144780 w 200977"/>
                <a:gd name="connsiteY2" fmla="*/ 87630 h 235267"/>
                <a:gd name="connsiteX3" fmla="*/ 104775 w 200977"/>
                <a:gd name="connsiteY3" fmla="*/ 42863 h 235267"/>
                <a:gd name="connsiteX4" fmla="*/ 199073 w 200977"/>
                <a:gd name="connsiteY4" fmla="*/ 127635 h 235267"/>
                <a:gd name="connsiteX5" fmla="*/ 59055 w 200977"/>
                <a:gd name="connsiteY5" fmla="*/ 127635 h 235267"/>
                <a:gd name="connsiteX6" fmla="*/ 121920 w 200977"/>
                <a:gd name="connsiteY6" fmla="*/ 190500 h 235267"/>
                <a:gd name="connsiteX7" fmla="*/ 187643 w 200977"/>
                <a:gd name="connsiteY7" fmla="*/ 176213 h 235267"/>
                <a:gd name="connsiteX8" fmla="*/ 193358 w 200977"/>
                <a:gd name="connsiteY8" fmla="*/ 220980 h 235267"/>
                <a:gd name="connsiteX9" fmla="*/ 112395 w 200977"/>
                <a:gd name="connsiteY9" fmla="*/ 235267 h 235267"/>
                <a:gd name="connsiteX10" fmla="*/ 0 w 200977"/>
                <a:gd name="connsiteY10" fmla="*/ 120015 h 235267"/>
                <a:gd name="connsiteX11" fmla="*/ 105728 w 200977"/>
                <a:gd name="connsiteY11" fmla="*/ 0 h 235267"/>
                <a:gd name="connsiteX12" fmla="*/ 200978 w 200977"/>
                <a:gd name="connsiteY12" fmla="*/ 100965 h 235267"/>
                <a:gd name="connsiteX13" fmla="*/ 199073 w 200977"/>
                <a:gd name="connsiteY13" fmla="*/ 127635 h 23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0977" h="235267">
                  <a:moveTo>
                    <a:pt x="104775" y="42863"/>
                  </a:moveTo>
                  <a:cubicBezTo>
                    <a:pt x="80963" y="42863"/>
                    <a:pt x="63818" y="60960"/>
                    <a:pt x="60960" y="87630"/>
                  </a:cubicBezTo>
                  <a:lnTo>
                    <a:pt x="144780" y="87630"/>
                  </a:lnTo>
                  <a:cubicBezTo>
                    <a:pt x="144780" y="59055"/>
                    <a:pt x="128588" y="42863"/>
                    <a:pt x="104775" y="42863"/>
                  </a:cubicBezTo>
                  <a:moveTo>
                    <a:pt x="199073" y="127635"/>
                  </a:moveTo>
                  <a:lnTo>
                    <a:pt x="59055" y="127635"/>
                  </a:lnTo>
                  <a:cubicBezTo>
                    <a:pt x="59055" y="169545"/>
                    <a:pt x="80010" y="190500"/>
                    <a:pt x="121920" y="190500"/>
                  </a:cubicBezTo>
                  <a:cubicBezTo>
                    <a:pt x="143828" y="190500"/>
                    <a:pt x="168593" y="185738"/>
                    <a:pt x="187643" y="176213"/>
                  </a:cubicBezTo>
                  <a:lnTo>
                    <a:pt x="193358" y="220980"/>
                  </a:lnTo>
                  <a:cubicBezTo>
                    <a:pt x="169545" y="230505"/>
                    <a:pt x="140970" y="235267"/>
                    <a:pt x="112395" y="235267"/>
                  </a:cubicBezTo>
                  <a:cubicBezTo>
                    <a:pt x="40005" y="235267"/>
                    <a:pt x="0" y="199072"/>
                    <a:pt x="0" y="120015"/>
                  </a:cubicBezTo>
                  <a:cubicBezTo>
                    <a:pt x="0" y="50483"/>
                    <a:pt x="38100" y="0"/>
                    <a:pt x="105728" y="0"/>
                  </a:cubicBezTo>
                  <a:cubicBezTo>
                    <a:pt x="171450" y="0"/>
                    <a:pt x="200978" y="44767"/>
                    <a:pt x="200978" y="100965"/>
                  </a:cubicBezTo>
                  <a:cubicBezTo>
                    <a:pt x="200978" y="108585"/>
                    <a:pt x="200978" y="118110"/>
                    <a:pt x="199073" y="127635"/>
                  </a:cubicBezTo>
                </a:path>
              </a:pathLst>
            </a:custGeom>
            <a:grpFill/>
            <a:ln w="9525" cap="flat">
              <a:noFill/>
              <a:prstDash val="solid"/>
              <a:miter/>
            </a:ln>
          </p:spPr>
          <p:txBody>
            <a:bodyPr rtlCol="0" anchor="ctr"/>
            <a:lstStyle/>
            <a:p>
              <a:pPr algn="l" defTabSz="457200" rtl="0">
                <a:defRPr/>
              </a:pPr>
              <a:endParaRPr lang="en-US" kern="1200">
                <a:solidFill>
                  <a:srgbClr val="231F20"/>
                </a:solidFill>
                <a:latin typeface="Fira Sans" panose="020B0503050000020004" pitchFamily="34" charset="0"/>
                <a:ea typeface="+mn-ea"/>
                <a:cs typeface="+mn-cs"/>
              </a:endParaRPr>
            </a:p>
          </p:txBody>
        </p:sp>
        <p:sp>
          <p:nvSpPr>
            <p:cNvPr id="19" name="Freeform 20">
              <a:extLst>
                <a:ext uri="{FF2B5EF4-FFF2-40B4-BE49-F238E27FC236}">
                  <a16:creationId xmlns:a16="http://schemas.microsoft.com/office/drawing/2014/main" id="{322F95BC-AE66-64AE-2B5F-A6528603D04E}"/>
                </a:ext>
              </a:extLst>
            </p:cNvPr>
            <p:cNvSpPr/>
            <p:nvPr/>
          </p:nvSpPr>
          <p:spPr>
            <a:xfrm>
              <a:off x="5096827" y="3351847"/>
              <a:ext cx="197167" cy="232410"/>
            </a:xfrm>
            <a:custGeom>
              <a:avLst/>
              <a:gdLst>
                <a:gd name="connsiteX0" fmla="*/ 138113 w 197167"/>
                <a:gd name="connsiteY0" fmla="*/ 232410 h 232410"/>
                <a:gd name="connsiteX1" fmla="*/ 138113 w 197167"/>
                <a:gd name="connsiteY1" fmla="*/ 87630 h 232410"/>
                <a:gd name="connsiteX2" fmla="*/ 110490 w 197167"/>
                <a:gd name="connsiteY2" fmla="*/ 49530 h 232410"/>
                <a:gd name="connsiteX3" fmla="*/ 58103 w 197167"/>
                <a:gd name="connsiteY3" fmla="*/ 122873 h 232410"/>
                <a:gd name="connsiteX4" fmla="*/ 58103 w 197167"/>
                <a:gd name="connsiteY4" fmla="*/ 232410 h 232410"/>
                <a:gd name="connsiteX5" fmla="*/ 0 w 197167"/>
                <a:gd name="connsiteY5" fmla="*/ 232410 h 232410"/>
                <a:gd name="connsiteX6" fmla="*/ 0 w 197167"/>
                <a:gd name="connsiteY6" fmla="*/ 5715 h 232410"/>
                <a:gd name="connsiteX7" fmla="*/ 55245 w 197167"/>
                <a:gd name="connsiteY7" fmla="*/ 5715 h 232410"/>
                <a:gd name="connsiteX8" fmla="*/ 52388 w 197167"/>
                <a:gd name="connsiteY8" fmla="*/ 45720 h 232410"/>
                <a:gd name="connsiteX9" fmla="*/ 52388 w 197167"/>
                <a:gd name="connsiteY9" fmla="*/ 45720 h 232410"/>
                <a:gd name="connsiteX10" fmla="*/ 129540 w 197167"/>
                <a:gd name="connsiteY10" fmla="*/ 0 h 232410"/>
                <a:gd name="connsiteX11" fmla="*/ 197167 w 197167"/>
                <a:gd name="connsiteY11" fmla="*/ 72390 h 232410"/>
                <a:gd name="connsiteX12" fmla="*/ 197167 w 197167"/>
                <a:gd name="connsiteY12" fmla="*/ 231458 h 232410"/>
                <a:gd name="connsiteX13" fmla="*/ 138113 w 197167"/>
                <a:gd name="connsiteY13" fmla="*/ 231458 h 232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7167" h="232410">
                  <a:moveTo>
                    <a:pt x="138113" y="232410"/>
                  </a:moveTo>
                  <a:lnTo>
                    <a:pt x="138113" y="87630"/>
                  </a:lnTo>
                  <a:cubicBezTo>
                    <a:pt x="138113" y="63818"/>
                    <a:pt x="131445" y="49530"/>
                    <a:pt x="110490" y="49530"/>
                  </a:cubicBezTo>
                  <a:cubicBezTo>
                    <a:pt x="80963" y="49530"/>
                    <a:pt x="58103" y="82868"/>
                    <a:pt x="58103" y="122873"/>
                  </a:cubicBezTo>
                  <a:lnTo>
                    <a:pt x="58103" y="232410"/>
                  </a:lnTo>
                  <a:lnTo>
                    <a:pt x="0" y="232410"/>
                  </a:lnTo>
                  <a:lnTo>
                    <a:pt x="0" y="5715"/>
                  </a:lnTo>
                  <a:lnTo>
                    <a:pt x="55245" y="5715"/>
                  </a:lnTo>
                  <a:cubicBezTo>
                    <a:pt x="55245" y="16193"/>
                    <a:pt x="54292" y="34290"/>
                    <a:pt x="52388" y="45720"/>
                  </a:cubicBezTo>
                  <a:lnTo>
                    <a:pt x="52388" y="45720"/>
                  </a:lnTo>
                  <a:cubicBezTo>
                    <a:pt x="65722" y="19050"/>
                    <a:pt x="92392" y="0"/>
                    <a:pt x="129540" y="0"/>
                  </a:cubicBezTo>
                  <a:cubicBezTo>
                    <a:pt x="180975" y="0"/>
                    <a:pt x="197167" y="32385"/>
                    <a:pt x="197167" y="72390"/>
                  </a:cubicBezTo>
                  <a:lnTo>
                    <a:pt x="197167" y="231458"/>
                  </a:lnTo>
                  <a:lnTo>
                    <a:pt x="138113" y="231458"/>
                  </a:lnTo>
                  <a:close/>
                </a:path>
              </a:pathLst>
            </a:custGeom>
            <a:grpFill/>
            <a:ln w="9525" cap="flat">
              <a:noFill/>
              <a:prstDash val="solid"/>
              <a:miter/>
            </a:ln>
          </p:spPr>
          <p:txBody>
            <a:bodyPr rtlCol="0" anchor="ctr"/>
            <a:lstStyle/>
            <a:p>
              <a:pPr algn="l" defTabSz="457200" rtl="0">
                <a:defRPr/>
              </a:pPr>
              <a:endParaRPr lang="en-US" kern="1200" dirty="0">
                <a:solidFill>
                  <a:srgbClr val="231F20"/>
                </a:solidFill>
                <a:latin typeface="Fira Sans" panose="020B0503050000020004" pitchFamily="34" charset="0"/>
                <a:ea typeface="+mn-ea"/>
                <a:cs typeface="+mn-cs"/>
              </a:endParaRPr>
            </a:p>
          </p:txBody>
        </p:sp>
        <p:sp>
          <p:nvSpPr>
            <p:cNvPr id="20" name="Freeform 21">
              <a:extLst>
                <a:ext uri="{FF2B5EF4-FFF2-40B4-BE49-F238E27FC236}">
                  <a16:creationId xmlns:a16="http://schemas.microsoft.com/office/drawing/2014/main" id="{BDE9193E-3B1A-5E8B-A06A-C0AC3B7E2101}"/>
                </a:ext>
              </a:extLst>
            </p:cNvPr>
            <p:cNvSpPr/>
            <p:nvPr/>
          </p:nvSpPr>
          <p:spPr>
            <a:xfrm>
              <a:off x="5343525" y="3352800"/>
              <a:ext cx="154305" cy="235267"/>
            </a:xfrm>
            <a:custGeom>
              <a:avLst/>
              <a:gdLst>
                <a:gd name="connsiteX0" fmla="*/ 52388 w 154305"/>
                <a:gd name="connsiteY0" fmla="*/ 235267 h 235267"/>
                <a:gd name="connsiteX1" fmla="*/ 4763 w 154305"/>
                <a:gd name="connsiteY1" fmla="*/ 231458 h 235267"/>
                <a:gd name="connsiteX2" fmla="*/ 5715 w 154305"/>
                <a:gd name="connsiteY2" fmla="*/ 183833 h 235267"/>
                <a:gd name="connsiteX3" fmla="*/ 54293 w 154305"/>
                <a:gd name="connsiteY3" fmla="*/ 190500 h 235267"/>
                <a:gd name="connsiteX4" fmla="*/ 91440 w 154305"/>
                <a:gd name="connsiteY4" fmla="*/ 166688 h 235267"/>
                <a:gd name="connsiteX5" fmla="*/ 0 w 154305"/>
                <a:gd name="connsiteY5" fmla="*/ 72390 h 235267"/>
                <a:gd name="connsiteX6" fmla="*/ 96203 w 154305"/>
                <a:gd name="connsiteY6" fmla="*/ 0 h 235267"/>
                <a:gd name="connsiteX7" fmla="*/ 138113 w 154305"/>
                <a:gd name="connsiteY7" fmla="*/ 3810 h 235267"/>
                <a:gd name="connsiteX8" fmla="*/ 136207 w 154305"/>
                <a:gd name="connsiteY8" fmla="*/ 49530 h 235267"/>
                <a:gd name="connsiteX9" fmla="*/ 94297 w 154305"/>
                <a:gd name="connsiteY9" fmla="*/ 43815 h 235267"/>
                <a:gd name="connsiteX10" fmla="*/ 60960 w 154305"/>
                <a:gd name="connsiteY10" fmla="*/ 66675 h 235267"/>
                <a:gd name="connsiteX11" fmla="*/ 154305 w 154305"/>
                <a:gd name="connsiteY11" fmla="*/ 160972 h 235267"/>
                <a:gd name="connsiteX12" fmla="*/ 52388 w 154305"/>
                <a:gd name="connsiteY12" fmla="*/ 235267 h 23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305" h="235267">
                  <a:moveTo>
                    <a:pt x="52388" y="235267"/>
                  </a:moveTo>
                  <a:cubicBezTo>
                    <a:pt x="36195" y="235267"/>
                    <a:pt x="20003" y="233363"/>
                    <a:pt x="4763" y="231458"/>
                  </a:cubicBezTo>
                  <a:lnTo>
                    <a:pt x="5715" y="183833"/>
                  </a:lnTo>
                  <a:cubicBezTo>
                    <a:pt x="20003" y="187642"/>
                    <a:pt x="37147" y="190500"/>
                    <a:pt x="54293" y="190500"/>
                  </a:cubicBezTo>
                  <a:cubicBezTo>
                    <a:pt x="76200" y="190500"/>
                    <a:pt x="91440" y="180975"/>
                    <a:pt x="91440" y="166688"/>
                  </a:cubicBezTo>
                  <a:cubicBezTo>
                    <a:pt x="91440" y="126683"/>
                    <a:pt x="0" y="149542"/>
                    <a:pt x="0" y="72390"/>
                  </a:cubicBezTo>
                  <a:cubicBezTo>
                    <a:pt x="0" y="32385"/>
                    <a:pt x="32385" y="0"/>
                    <a:pt x="96203" y="0"/>
                  </a:cubicBezTo>
                  <a:cubicBezTo>
                    <a:pt x="109538" y="0"/>
                    <a:pt x="123825" y="1905"/>
                    <a:pt x="138113" y="3810"/>
                  </a:cubicBezTo>
                  <a:lnTo>
                    <a:pt x="136207" y="49530"/>
                  </a:lnTo>
                  <a:cubicBezTo>
                    <a:pt x="123825" y="45720"/>
                    <a:pt x="108585" y="43815"/>
                    <a:pt x="94297" y="43815"/>
                  </a:cubicBezTo>
                  <a:cubicBezTo>
                    <a:pt x="71438" y="43815"/>
                    <a:pt x="60960" y="53340"/>
                    <a:pt x="60960" y="66675"/>
                  </a:cubicBezTo>
                  <a:cubicBezTo>
                    <a:pt x="60960" y="103822"/>
                    <a:pt x="154305" y="87630"/>
                    <a:pt x="154305" y="160972"/>
                  </a:cubicBezTo>
                  <a:cubicBezTo>
                    <a:pt x="153353" y="205740"/>
                    <a:pt x="114300" y="235267"/>
                    <a:pt x="52388" y="235267"/>
                  </a:cubicBezTo>
                </a:path>
              </a:pathLst>
            </a:custGeom>
            <a:grpFill/>
            <a:ln w="9525" cap="flat">
              <a:noFill/>
              <a:prstDash val="solid"/>
              <a:miter/>
            </a:ln>
          </p:spPr>
          <p:txBody>
            <a:bodyPr rtlCol="0" anchor="ctr"/>
            <a:lstStyle/>
            <a:p>
              <a:pPr algn="l" defTabSz="457200" rtl="0">
                <a:defRPr/>
              </a:pPr>
              <a:endParaRPr lang="en-US" kern="1200">
                <a:solidFill>
                  <a:srgbClr val="231F20"/>
                </a:solidFill>
                <a:latin typeface="Fira Sans" panose="020B0503050000020004" pitchFamily="34" charset="0"/>
                <a:ea typeface="+mn-ea"/>
                <a:cs typeface="+mn-cs"/>
              </a:endParaRPr>
            </a:p>
          </p:txBody>
        </p:sp>
        <p:sp>
          <p:nvSpPr>
            <p:cNvPr id="21" name="Freeform 22">
              <a:extLst>
                <a:ext uri="{FF2B5EF4-FFF2-40B4-BE49-F238E27FC236}">
                  <a16:creationId xmlns:a16="http://schemas.microsoft.com/office/drawing/2014/main" id="{2EB6E420-A1FF-22F3-2DEE-EA41AEA0CDE4}"/>
                </a:ext>
              </a:extLst>
            </p:cNvPr>
            <p:cNvSpPr/>
            <p:nvPr/>
          </p:nvSpPr>
          <p:spPr>
            <a:xfrm>
              <a:off x="5531167" y="3352800"/>
              <a:ext cx="47625" cy="50482"/>
            </a:xfrm>
            <a:custGeom>
              <a:avLst/>
              <a:gdLst>
                <a:gd name="connsiteX0" fmla="*/ 36195 w 47625"/>
                <a:gd name="connsiteY0" fmla="*/ 3810 h 50482"/>
                <a:gd name="connsiteX1" fmla="*/ 44767 w 47625"/>
                <a:gd name="connsiteY1" fmla="*/ 13335 h 50482"/>
                <a:gd name="connsiteX2" fmla="*/ 47625 w 47625"/>
                <a:gd name="connsiteY2" fmla="*/ 25717 h 50482"/>
                <a:gd name="connsiteX3" fmla="*/ 44767 w 47625"/>
                <a:gd name="connsiteY3" fmla="*/ 38100 h 50482"/>
                <a:gd name="connsiteX4" fmla="*/ 36195 w 47625"/>
                <a:gd name="connsiteY4" fmla="*/ 47625 h 50482"/>
                <a:gd name="connsiteX5" fmla="*/ 23813 w 47625"/>
                <a:gd name="connsiteY5" fmla="*/ 50483 h 50482"/>
                <a:gd name="connsiteX6" fmla="*/ 11430 w 47625"/>
                <a:gd name="connsiteY6" fmla="*/ 47625 h 50482"/>
                <a:gd name="connsiteX7" fmla="*/ 2857 w 47625"/>
                <a:gd name="connsiteY7" fmla="*/ 38100 h 50482"/>
                <a:gd name="connsiteX8" fmla="*/ 0 w 47625"/>
                <a:gd name="connsiteY8" fmla="*/ 25717 h 50482"/>
                <a:gd name="connsiteX9" fmla="*/ 2857 w 47625"/>
                <a:gd name="connsiteY9" fmla="*/ 13335 h 50482"/>
                <a:gd name="connsiteX10" fmla="*/ 11430 w 47625"/>
                <a:gd name="connsiteY10" fmla="*/ 3810 h 50482"/>
                <a:gd name="connsiteX11" fmla="*/ 23813 w 47625"/>
                <a:gd name="connsiteY11" fmla="*/ 0 h 50482"/>
                <a:gd name="connsiteX12" fmla="*/ 36195 w 47625"/>
                <a:gd name="connsiteY12" fmla="*/ 3810 h 50482"/>
                <a:gd name="connsiteX13" fmla="*/ 33338 w 47625"/>
                <a:gd name="connsiteY13" fmla="*/ 42863 h 50482"/>
                <a:gd name="connsiteX14" fmla="*/ 40005 w 47625"/>
                <a:gd name="connsiteY14" fmla="*/ 35242 h 50482"/>
                <a:gd name="connsiteX15" fmla="*/ 42863 w 47625"/>
                <a:gd name="connsiteY15" fmla="*/ 24765 h 50482"/>
                <a:gd name="connsiteX16" fmla="*/ 40005 w 47625"/>
                <a:gd name="connsiteY16" fmla="*/ 14288 h 50482"/>
                <a:gd name="connsiteX17" fmla="*/ 33338 w 47625"/>
                <a:gd name="connsiteY17" fmla="*/ 6667 h 50482"/>
                <a:gd name="connsiteX18" fmla="*/ 22860 w 47625"/>
                <a:gd name="connsiteY18" fmla="*/ 3810 h 50482"/>
                <a:gd name="connsiteX19" fmla="*/ 13335 w 47625"/>
                <a:gd name="connsiteY19" fmla="*/ 6667 h 50482"/>
                <a:gd name="connsiteX20" fmla="*/ 6667 w 47625"/>
                <a:gd name="connsiteY20" fmla="*/ 14288 h 50482"/>
                <a:gd name="connsiteX21" fmla="*/ 3810 w 47625"/>
                <a:gd name="connsiteY21" fmla="*/ 24765 h 50482"/>
                <a:gd name="connsiteX22" fmla="*/ 6667 w 47625"/>
                <a:gd name="connsiteY22" fmla="*/ 35242 h 50482"/>
                <a:gd name="connsiteX23" fmla="*/ 13335 w 47625"/>
                <a:gd name="connsiteY23" fmla="*/ 42863 h 50482"/>
                <a:gd name="connsiteX24" fmla="*/ 22860 w 47625"/>
                <a:gd name="connsiteY24" fmla="*/ 45720 h 50482"/>
                <a:gd name="connsiteX25" fmla="*/ 33338 w 47625"/>
                <a:gd name="connsiteY25" fmla="*/ 42863 h 50482"/>
                <a:gd name="connsiteX26" fmla="*/ 32385 w 47625"/>
                <a:gd name="connsiteY26" fmla="*/ 24765 h 50482"/>
                <a:gd name="connsiteX27" fmla="*/ 27622 w 47625"/>
                <a:gd name="connsiteY27" fmla="*/ 27622 h 50482"/>
                <a:gd name="connsiteX28" fmla="*/ 35242 w 47625"/>
                <a:gd name="connsiteY28" fmla="*/ 39053 h 50482"/>
                <a:gd name="connsiteX29" fmla="*/ 28575 w 47625"/>
                <a:gd name="connsiteY29" fmla="*/ 39053 h 50482"/>
                <a:gd name="connsiteX30" fmla="*/ 21907 w 47625"/>
                <a:gd name="connsiteY30" fmla="*/ 28575 h 50482"/>
                <a:gd name="connsiteX31" fmla="*/ 20002 w 47625"/>
                <a:gd name="connsiteY31" fmla="*/ 28575 h 50482"/>
                <a:gd name="connsiteX32" fmla="*/ 20002 w 47625"/>
                <a:gd name="connsiteY32" fmla="*/ 39053 h 50482"/>
                <a:gd name="connsiteX33" fmla="*/ 14288 w 47625"/>
                <a:gd name="connsiteY33" fmla="*/ 39053 h 50482"/>
                <a:gd name="connsiteX34" fmla="*/ 14288 w 47625"/>
                <a:gd name="connsiteY34" fmla="*/ 12383 h 50482"/>
                <a:gd name="connsiteX35" fmla="*/ 21907 w 47625"/>
                <a:gd name="connsiteY35" fmla="*/ 12383 h 50482"/>
                <a:gd name="connsiteX36" fmla="*/ 34290 w 47625"/>
                <a:gd name="connsiteY36" fmla="*/ 20955 h 50482"/>
                <a:gd name="connsiteX37" fmla="*/ 32385 w 47625"/>
                <a:gd name="connsiteY37" fmla="*/ 24765 h 50482"/>
                <a:gd name="connsiteX38" fmla="*/ 20002 w 47625"/>
                <a:gd name="connsiteY38" fmla="*/ 23813 h 50482"/>
                <a:gd name="connsiteX39" fmla="*/ 22860 w 47625"/>
                <a:gd name="connsiteY39" fmla="*/ 23813 h 50482"/>
                <a:gd name="connsiteX40" fmla="*/ 28575 w 47625"/>
                <a:gd name="connsiteY40" fmla="*/ 20003 h 50482"/>
                <a:gd name="connsiteX41" fmla="*/ 27622 w 47625"/>
                <a:gd name="connsiteY41" fmla="*/ 17145 h 50482"/>
                <a:gd name="connsiteX42" fmla="*/ 23813 w 47625"/>
                <a:gd name="connsiteY42" fmla="*/ 16192 h 50482"/>
                <a:gd name="connsiteX43" fmla="*/ 20955 w 47625"/>
                <a:gd name="connsiteY43" fmla="*/ 16192 h 50482"/>
                <a:gd name="connsiteX44" fmla="*/ 20955 w 47625"/>
                <a:gd name="connsiteY44" fmla="*/ 23813 h 5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7625" h="50482">
                  <a:moveTo>
                    <a:pt x="36195" y="3810"/>
                  </a:moveTo>
                  <a:cubicBezTo>
                    <a:pt x="40005" y="5715"/>
                    <a:pt x="42863" y="9525"/>
                    <a:pt x="44767" y="13335"/>
                  </a:cubicBezTo>
                  <a:cubicBezTo>
                    <a:pt x="46672" y="17145"/>
                    <a:pt x="47625" y="20955"/>
                    <a:pt x="47625" y="25717"/>
                  </a:cubicBezTo>
                  <a:cubicBezTo>
                    <a:pt x="47625" y="30480"/>
                    <a:pt x="46672" y="34290"/>
                    <a:pt x="44767" y="38100"/>
                  </a:cubicBezTo>
                  <a:cubicBezTo>
                    <a:pt x="42863" y="41910"/>
                    <a:pt x="40005" y="44767"/>
                    <a:pt x="36195" y="47625"/>
                  </a:cubicBezTo>
                  <a:cubicBezTo>
                    <a:pt x="32385" y="49530"/>
                    <a:pt x="28575" y="50483"/>
                    <a:pt x="23813" y="50483"/>
                  </a:cubicBezTo>
                  <a:cubicBezTo>
                    <a:pt x="19050" y="50483"/>
                    <a:pt x="15240" y="49530"/>
                    <a:pt x="11430" y="47625"/>
                  </a:cubicBezTo>
                  <a:cubicBezTo>
                    <a:pt x="7620" y="45720"/>
                    <a:pt x="4763" y="42863"/>
                    <a:pt x="2857" y="38100"/>
                  </a:cubicBezTo>
                  <a:cubicBezTo>
                    <a:pt x="952" y="34290"/>
                    <a:pt x="0" y="30480"/>
                    <a:pt x="0" y="25717"/>
                  </a:cubicBezTo>
                  <a:cubicBezTo>
                    <a:pt x="0" y="20955"/>
                    <a:pt x="952" y="17145"/>
                    <a:pt x="2857" y="13335"/>
                  </a:cubicBezTo>
                  <a:cubicBezTo>
                    <a:pt x="4763" y="9525"/>
                    <a:pt x="7620" y="6667"/>
                    <a:pt x="11430" y="3810"/>
                  </a:cubicBezTo>
                  <a:cubicBezTo>
                    <a:pt x="15240" y="953"/>
                    <a:pt x="19050" y="0"/>
                    <a:pt x="23813" y="0"/>
                  </a:cubicBezTo>
                  <a:cubicBezTo>
                    <a:pt x="27622" y="0"/>
                    <a:pt x="32385" y="1905"/>
                    <a:pt x="36195" y="3810"/>
                  </a:cubicBezTo>
                  <a:close/>
                  <a:moveTo>
                    <a:pt x="33338" y="42863"/>
                  </a:moveTo>
                  <a:cubicBezTo>
                    <a:pt x="36195" y="40958"/>
                    <a:pt x="39052" y="39053"/>
                    <a:pt x="40005" y="35242"/>
                  </a:cubicBezTo>
                  <a:cubicBezTo>
                    <a:pt x="40957" y="31433"/>
                    <a:pt x="42863" y="28575"/>
                    <a:pt x="42863" y="24765"/>
                  </a:cubicBezTo>
                  <a:cubicBezTo>
                    <a:pt x="42863" y="20955"/>
                    <a:pt x="41910" y="18097"/>
                    <a:pt x="40005" y="14288"/>
                  </a:cubicBezTo>
                  <a:cubicBezTo>
                    <a:pt x="38100" y="10478"/>
                    <a:pt x="36195" y="8572"/>
                    <a:pt x="33338" y="6667"/>
                  </a:cubicBezTo>
                  <a:cubicBezTo>
                    <a:pt x="30480" y="4763"/>
                    <a:pt x="26670" y="3810"/>
                    <a:pt x="22860" y="3810"/>
                  </a:cubicBezTo>
                  <a:cubicBezTo>
                    <a:pt x="19050" y="3810"/>
                    <a:pt x="16192" y="4763"/>
                    <a:pt x="13335" y="6667"/>
                  </a:cubicBezTo>
                  <a:cubicBezTo>
                    <a:pt x="10477" y="8572"/>
                    <a:pt x="7620" y="11430"/>
                    <a:pt x="6667" y="14288"/>
                  </a:cubicBezTo>
                  <a:cubicBezTo>
                    <a:pt x="4763" y="17145"/>
                    <a:pt x="3810" y="20955"/>
                    <a:pt x="3810" y="24765"/>
                  </a:cubicBezTo>
                  <a:cubicBezTo>
                    <a:pt x="3810" y="28575"/>
                    <a:pt x="4763" y="31433"/>
                    <a:pt x="6667" y="35242"/>
                  </a:cubicBezTo>
                  <a:cubicBezTo>
                    <a:pt x="8572" y="38100"/>
                    <a:pt x="10477" y="40958"/>
                    <a:pt x="13335" y="42863"/>
                  </a:cubicBezTo>
                  <a:cubicBezTo>
                    <a:pt x="16192" y="44767"/>
                    <a:pt x="20002" y="45720"/>
                    <a:pt x="22860" y="45720"/>
                  </a:cubicBezTo>
                  <a:cubicBezTo>
                    <a:pt x="26670" y="45720"/>
                    <a:pt x="30480" y="44767"/>
                    <a:pt x="33338" y="42863"/>
                  </a:cubicBezTo>
                  <a:close/>
                  <a:moveTo>
                    <a:pt x="32385" y="24765"/>
                  </a:moveTo>
                  <a:cubicBezTo>
                    <a:pt x="31432" y="25717"/>
                    <a:pt x="29527" y="26670"/>
                    <a:pt x="27622" y="27622"/>
                  </a:cubicBezTo>
                  <a:lnTo>
                    <a:pt x="35242" y="39053"/>
                  </a:lnTo>
                  <a:lnTo>
                    <a:pt x="28575" y="39053"/>
                  </a:lnTo>
                  <a:lnTo>
                    <a:pt x="21907" y="28575"/>
                  </a:lnTo>
                  <a:lnTo>
                    <a:pt x="20002" y="28575"/>
                  </a:lnTo>
                  <a:lnTo>
                    <a:pt x="20002" y="39053"/>
                  </a:lnTo>
                  <a:lnTo>
                    <a:pt x="14288" y="39053"/>
                  </a:lnTo>
                  <a:lnTo>
                    <a:pt x="14288" y="12383"/>
                  </a:lnTo>
                  <a:lnTo>
                    <a:pt x="21907" y="12383"/>
                  </a:lnTo>
                  <a:cubicBezTo>
                    <a:pt x="29527" y="12383"/>
                    <a:pt x="34290" y="15240"/>
                    <a:pt x="34290" y="20955"/>
                  </a:cubicBezTo>
                  <a:cubicBezTo>
                    <a:pt x="33338" y="21908"/>
                    <a:pt x="33338" y="22860"/>
                    <a:pt x="32385" y="24765"/>
                  </a:cubicBezTo>
                  <a:close/>
                  <a:moveTo>
                    <a:pt x="20002" y="23813"/>
                  </a:moveTo>
                  <a:lnTo>
                    <a:pt x="22860" y="23813"/>
                  </a:lnTo>
                  <a:cubicBezTo>
                    <a:pt x="26670" y="23813"/>
                    <a:pt x="28575" y="22860"/>
                    <a:pt x="28575" y="20003"/>
                  </a:cubicBezTo>
                  <a:cubicBezTo>
                    <a:pt x="28575" y="19050"/>
                    <a:pt x="28575" y="18097"/>
                    <a:pt x="27622" y="17145"/>
                  </a:cubicBezTo>
                  <a:cubicBezTo>
                    <a:pt x="26670" y="16192"/>
                    <a:pt x="25717" y="16192"/>
                    <a:pt x="23813" y="16192"/>
                  </a:cubicBezTo>
                  <a:lnTo>
                    <a:pt x="20955" y="16192"/>
                  </a:lnTo>
                  <a:lnTo>
                    <a:pt x="20955" y="23813"/>
                  </a:lnTo>
                  <a:close/>
                </a:path>
              </a:pathLst>
            </a:custGeom>
            <a:grpFill/>
            <a:ln w="9525" cap="flat">
              <a:noFill/>
              <a:prstDash val="solid"/>
              <a:miter/>
            </a:ln>
          </p:spPr>
          <p:txBody>
            <a:bodyPr rtlCol="0" anchor="ctr"/>
            <a:lstStyle/>
            <a:p>
              <a:pPr algn="l" defTabSz="457200" rtl="0">
                <a:defRPr/>
              </a:pPr>
              <a:endParaRPr lang="en-US" kern="1200">
                <a:solidFill>
                  <a:srgbClr val="231F20"/>
                </a:solidFill>
                <a:latin typeface="Fira Sans" panose="020B0503050000020004" pitchFamily="34" charset="0"/>
                <a:ea typeface="+mn-ea"/>
                <a:cs typeface="+mn-cs"/>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494581" y="463125"/>
            <a:ext cx="10735733" cy="505267"/>
          </a:xfrm>
          <a:prstGeom prst="rect">
            <a:avLst/>
          </a:prstGeom>
        </p:spPr>
        <p:txBody>
          <a:bodyPr vert="horz" wrap="square" lIns="0" tIns="12700" rIns="0" bIns="0" rtlCol="0" anchor="ctr">
            <a:spAutoFit/>
          </a:bodyPr>
          <a:lstStyle/>
          <a:p>
            <a:pPr marL="12700">
              <a:spcBef>
                <a:spcPts val="100"/>
              </a:spcBef>
            </a:pPr>
            <a:r>
              <a:rPr lang="en-US" sz="3200" spc="125" dirty="0">
                <a:solidFill>
                  <a:schemeClr val="bg1"/>
                </a:solidFill>
                <a:latin typeface="F37 Bobby" panose="020B0604020202020204" charset="0"/>
              </a:rPr>
              <a:t>UPENN Private Student Loan Options</a:t>
            </a:r>
            <a:endParaRPr sz="3200" spc="105" dirty="0">
              <a:solidFill>
                <a:srgbClr val="FFFF00"/>
              </a:solidFill>
              <a:latin typeface="F37 Bobby" panose="020B0604020202020204" charset="0"/>
            </a:endParaRPr>
          </a:p>
        </p:txBody>
      </p:sp>
      <p:pic>
        <p:nvPicPr>
          <p:cNvPr id="2050" name="Picture 2">
            <a:extLst>
              <a:ext uri="{FF2B5EF4-FFF2-40B4-BE49-F238E27FC236}">
                <a16:creationId xmlns:a16="http://schemas.microsoft.com/office/drawing/2014/main" id="{BEB85AF3-A363-5255-C29F-088E9491B7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6666" y="1477505"/>
            <a:ext cx="3503648" cy="297226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6EA268B-6D7C-40A2-517C-0F3C5DFD21DE}"/>
              </a:ext>
            </a:extLst>
          </p:cNvPr>
          <p:cNvPicPr>
            <a:picLocks noChangeAspect="1"/>
          </p:cNvPicPr>
          <p:nvPr/>
        </p:nvPicPr>
        <p:blipFill>
          <a:blip r:embed="rId4"/>
          <a:stretch>
            <a:fillRect/>
          </a:stretch>
        </p:blipFill>
        <p:spPr>
          <a:xfrm>
            <a:off x="1209773" y="1942869"/>
            <a:ext cx="5784439" cy="3417777"/>
          </a:xfrm>
          <a:prstGeom prst="rect">
            <a:avLst/>
          </a:prstGeom>
        </p:spPr>
      </p:pic>
      <p:sp>
        <p:nvSpPr>
          <p:cNvPr id="6" name="TextBox 5">
            <a:extLst>
              <a:ext uri="{FF2B5EF4-FFF2-40B4-BE49-F238E27FC236}">
                <a16:creationId xmlns:a16="http://schemas.microsoft.com/office/drawing/2014/main" id="{3E93D0C9-4418-F770-1900-6575F3AB915A}"/>
              </a:ext>
            </a:extLst>
          </p:cNvPr>
          <p:cNvSpPr txBox="1"/>
          <p:nvPr/>
        </p:nvSpPr>
        <p:spPr>
          <a:xfrm>
            <a:off x="965428" y="5767098"/>
            <a:ext cx="6094638" cy="369332"/>
          </a:xfrm>
          <a:prstGeom prst="rect">
            <a:avLst/>
          </a:prstGeom>
          <a:noFill/>
        </p:spPr>
        <p:txBody>
          <a:bodyPr wrap="square">
            <a:spAutoFit/>
          </a:bodyPr>
          <a:lstStyle/>
          <a:p>
            <a:r>
              <a:rPr lang="en-US" dirty="0">
                <a:solidFill>
                  <a:srgbClr val="002060"/>
                </a:solidFill>
              </a:rPr>
              <a:t>https://srfs.upenn.edu/financial-aid/loans/private-alternative</a:t>
            </a:r>
          </a:p>
        </p:txBody>
      </p:sp>
      <p:sp>
        <p:nvSpPr>
          <p:cNvPr id="7" name="Arrow: Right 6">
            <a:extLst>
              <a:ext uri="{FF2B5EF4-FFF2-40B4-BE49-F238E27FC236}">
                <a16:creationId xmlns:a16="http://schemas.microsoft.com/office/drawing/2014/main" id="{6401C39D-79AA-9F27-B14E-8C7B02F5EFBA}"/>
              </a:ext>
            </a:extLst>
          </p:cNvPr>
          <p:cNvSpPr/>
          <p:nvPr/>
        </p:nvSpPr>
        <p:spPr>
          <a:xfrm>
            <a:off x="6937062" y="5709448"/>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5B8B36B-0EF8-1C38-EA95-F29AC6434B4A}"/>
              </a:ext>
            </a:extLst>
          </p:cNvPr>
          <p:cNvPicPr>
            <a:picLocks noChangeAspect="1"/>
          </p:cNvPicPr>
          <p:nvPr/>
        </p:nvPicPr>
        <p:blipFill>
          <a:blip r:embed="rId5"/>
          <a:stretch>
            <a:fillRect/>
          </a:stretch>
        </p:blipFill>
        <p:spPr>
          <a:xfrm>
            <a:off x="7915470" y="4688099"/>
            <a:ext cx="3924848" cy="189574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494581" y="463125"/>
            <a:ext cx="10735733" cy="505267"/>
          </a:xfrm>
          <a:prstGeom prst="rect">
            <a:avLst/>
          </a:prstGeom>
        </p:spPr>
        <p:txBody>
          <a:bodyPr vert="horz" wrap="square" lIns="0" tIns="12700" rIns="0" bIns="0" rtlCol="0" anchor="ctr">
            <a:spAutoFit/>
          </a:bodyPr>
          <a:lstStyle/>
          <a:p>
            <a:pPr marL="12700">
              <a:spcBef>
                <a:spcPts val="100"/>
              </a:spcBef>
            </a:pPr>
            <a:r>
              <a:rPr lang="en-US" sz="3200" spc="125" dirty="0">
                <a:solidFill>
                  <a:schemeClr val="bg1"/>
                </a:solidFill>
                <a:latin typeface="F37 Bobby" panose="020B0604020202020204" charset="0"/>
              </a:rPr>
              <a:t>UPENN Private Student Loan Options</a:t>
            </a:r>
            <a:endParaRPr sz="3200" spc="105" dirty="0">
              <a:solidFill>
                <a:srgbClr val="FFFF00"/>
              </a:solidFill>
              <a:latin typeface="F37 Bobby" panose="020B0604020202020204" charset="0"/>
            </a:endParaRPr>
          </a:p>
        </p:txBody>
      </p:sp>
      <p:pic>
        <p:nvPicPr>
          <p:cNvPr id="2050" name="Picture 2">
            <a:extLst>
              <a:ext uri="{FF2B5EF4-FFF2-40B4-BE49-F238E27FC236}">
                <a16:creationId xmlns:a16="http://schemas.microsoft.com/office/drawing/2014/main" id="{BEB85AF3-A363-5255-C29F-088E9491B7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1602" y="1942869"/>
            <a:ext cx="3503648" cy="297226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E05A61D9-7566-6C63-3B88-A0DC1BC0A0A8}"/>
              </a:ext>
            </a:extLst>
          </p:cNvPr>
          <p:cNvPicPr>
            <a:picLocks noChangeAspect="1"/>
          </p:cNvPicPr>
          <p:nvPr/>
        </p:nvPicPr>
        <p:blipFill>
          <a:blip r:embed="rId4"/>
          <a:stretch>
            <a:fillRect/>
          </a:stretch>
        </p:blipFill>
        <p:spPr>
          <a:xfrm>
            <a:off x="1100896" y="1599970"/>
            <a:ext cx="7173154" cy="3791180"/>
          </a:xfrm>
          <a:prstGeom prst="rect">
            <a:avLst/>
          </a:prstGeom>
        </p:spPr>
      </p:pic>
    </p:spTree>
    <p:extLst>
      <p:ext uri="{BB962C8B-B14F-4D97-AF65-F5344CB8AC3E}">
        <p14:creationId xmlns:p14="http://schemas.microsoft.com/office/powerpoint/2010/main" val="3612326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3" cstate="print"/>
          <a:stretch>
            <a:fillRect/>
          </a:stretch>
        </p:blipFill>
        <p:spPr>
          <a:xfrm>
            <a:off x="0" y="0"/>
            <a:ext cx="12192000" cy="6857999"/>
          </a:xfrm>
          <a:prstGeom prst="rect">
            <a:avLst/>
          </a:prstGeom>
        </p:spPr>
      </p:pic>
      <p:sp>
        <p:nvSpPr>
          <p:cNvPr id="5" name="object 5"/>
          <p:cNvSpPr txBox="1">
            <a:spLocks noGrp="1"/>
          </p:cNvSpPr>
          <p:nvPr>
            <p:ph type="title"/>
          </p:nvPr>
        </p:nvSpPr>
        <p:spPr>
          <a:xfrm>
            <a:off x="753035" y="465836"/>
            <a:ext cx="9942907" cy="505267"/>
          </a:xfrm>
          <a:prstGeom prst="rect">
            <a:avLst/>
          </a:prstGeom>
        </p:spPr>
        <p:txBody>
          <a:bodyPr vert="horz" wrap="square" lIns="0" tIns="12700" rIns="0" bIns="0" rtlCol="0">
            <a:spAutoFit/>
          </a:bodyPr>
          <a:lstStyle/>
          <a:p>
            <a:pPr marL="12700">
              <a:spcBef>
                <a:spcPts val="100"/>
              </a:spcBef>
            </a:pPr>
            <a:r>
              <a:rPr sz="3200" spc="140" dirty="0">
                <a:latin typeface="F37 Bobby" panose="020B0604020202020204" charset="0"/>
              </a:rPr>
              <a:t>Why</a:t>
            </a:r>
            <a:r>
              <a:rPr sz="3200" spc="45" dirty="0">
                <a:latin typeface="F37 Bobby" panose="020B0604020202020204" charset="0"/>
              </a:rPr>
              <a:t> </a:t>
            </a:r>
            <a:r>
              <a:rPr sz="3200" spc="114" dirty="0">
                <a:latin typeface="F37 Bobby" panose="020B0604020202020204" charset="0"/>
              </a:rPr>
              <a:t>Private</a:t>
            </a:r>
            <a:r>
              <a:rPr sz="3200" spc="45" dirty="0">
                <a:latin typeface="F37 Bobby" panose="020B0604020202020204" charset="0"/>
              </a:rPr>
              <a:t> </a:t>
            </a:r>
            <a:r>
              <a:rPr sz="3200" spc="130" dirty="0">
                <a:latin typeface="F37 Bobby" panose="020B0604020202020204" charset="0"/>
              </a:rPr>
              <a:t>Student</a:t>
            </a:r>
            <a:r>
              <a:rPr sz="3200" spc="45" dirty="0">
                <a:latin typeface="F37 Bobby" panose="020B0604020202020204" charset="0"/>
              </a:rPr>
              <a:t> </a:t>
            </a:r>
            <a:r>
              <a:rPr sz="3200" spc="155" dirty="0">
                <a:latin typeface="F37 Bobby" panose="020B0604020202020204" charset="0"/>
              </a:rPr>
              <a:t>Loans?</a:t>
            </a:r>
          </a:p>
        </p:txBody>
      </p:sp>
      <p:sp>
        <p:nvSpPr>
          <p:cNvPr id="6" name="object 6"/>
          <p:cNvSpPr txBox="1"/>
          <p:nvPr/>
        </p:nvSpPr>
        <p:spPr>
          <a:xfrm>
            <a:off x="753034" y="1303935"/>
            <a:ext cx="10954871" cy="1011752"/>
          </a:xfrm>
          <a:prstGeom prst="rect">
            <a:avLst/>
          </a:prstGeom>
        </p:spPr>
        <p:txBody>
          <a:bodyPr vert="horz" wrap="square" lIns="0" tIns="22860" rIns="0" bIns="0" rtlCol="0">
            <a:spAutoFit/>
          </a:bodyPr>
          <a:lstStyle/>
          <a:p>
            <a:pPr marL="12700" marR="5080" algn="l">
              <a:lnSpc>
                <a:spcPts val="1900"/>
              </a:lnSpc>
              <a:spcBef>
                <a:spcPts val="180"/>
              </a:spcBef>
            </a:pPr>
            <a:r>
              <a:rPr sz="2000" spc="-20" dirty="0">
                <a:solidFill>
                  <a:srgbClr val="404040"/>
                </a:solidFill>
                <a:latin typeface="Trebuchet MS"/>
                <a:cs typeface="Trebuchet MS"/>
              </a:rPr>
              <a:t>There</a:t>
            </a:r>
            <a:r>
              <a:rPr sz="2000" spc="-40" dirty="0">
                <a:solidFill>
                  <a:srgbClr val="404040"/>
                </a:solidFill>
                <a:latin typeface="Trebuchet MS"/>
                <a:cs typeface="Trebuchet MS"/>
              </a:rPr>
              <a:t> </a:t>
            </a:r>
            <a:r>
              <a:rPr sz="2000" dirty="0">
                <a:solidFill>
                  <a:srgbClr val="404040"/>
                </a:solidFill>
                <a:latin typeface="Trebuchet MS"/>
                <a:cs typeface="Trebuchet MS"/>
              </a:rPr>
              <a:t>may</a:t>
            </a:r>
            <a:r>
              <a:rPr sz="2000" spc="-30" dirty="0">
                <a:solidFill>
                  <a:srgbClr val="404040"/>
                </a:solidFill>
                <a:latin typeface="Trebuchet MS"/>
                <a:cs typeface="Trebuchet MS"/>
              </a:rPr>
              <a:t> </a:t>
            </a:r>
            <a:r>
              <a:rPr sz="2000" dirty="0">
                <a:solidFill>
                  <a:srgbClr val="404040"/>
                </a:solidFill>
                <a:latin typeface="Trebuchet MS"/>
                <a:cs typeface="Trebuchet MS"/>
              </a:rPr>
              <a:t>be</a:t>
            </a:r>
            <a:r>
              <a:rPr sz="2000" spc="-20" dirty="0">
                <a:solidFill>
                  <a:srgbClr val="404040"/>
                </a:solidFill>
                <a:latin typeface="Trebuchet MS"/>
                <a:cs typeface="Trebuchet MS"/>
              </a:rPr>
              <a:t> </a:t>
            </a:r>
            <a:r>
              <a:rPr sz="2000" dirty="0">
                <a:solidFill>
                  <a:srgbClr val="404040"/>
                </a:solidFill>
                <a:latin typeface="Trebuchet MS"/>
                <a:cs typeface="Trebuchet MS"/>
              </a:rPr>
              <a:t>a</a:t>
            </a:r>
            <a:r>
              <a:rPr sz="2000" spc="-15" dirty="0">
                <a:solidFill>
                  <a:srgbClr val="404040"/>
                </a:solidFill>
                <a:latin typeface="Trebuchet MS"/>
                <a:cs typeface="Trebuchet MS"/>
              </a:rPr>
              <a:t> </a:t>
            </a:r>
            <a:r>
              <a:rPr sz="2000" dirty="0">
                <a:solidFill>
                  <a:srgbClr val="404040"/>
                </a:solidFill>
                <a:latin typeface="Trebuchet MS"/>
                <a:cs typeface="Trebuchet MS"/>
              </a:rPr>
              <a:t>gap</a:t>
            </a:r>
            <a:r>
              <a:rPr sz="2000" spc="-20" dirty="0">
                <a:solidFill>
                  <a:srgbClr val="404040"/>
                </a:solidFill>
                <a:latin typeface="Trebuchet MS"/>
                <a:cs typeface="Trebuchet MS"/>
              </a:rPr>
              <a:t> </a:t>
            </a:r>
            <a:r>
              <a:rPr sz="2000" dirty="0">
                <a:solidFill>
                  <a:srgbClr val="404040"/>
                </a:solidFill>
                <a:latin typeface="Trebuchet MS"/>
                <a:cs typeface="Trebuchet MS"/>
              </a:rPr>
              <a:t>in</a:t>
            </a:r>
            <a:r>
              <a:rPr sz="2000" spc="-10" dirty="0">
                <a:solidFill>
                  <a:srgbClr val="404040"/>
                </a:solidFill>
                <a:latin typeface="Trebuchet MS"/>
                <a:cs typeface="Trebuchet MS"/>
              </a:rPr>
              <a:t> </a:t>
            </a:r>
            <a:r>
              <a:rPr sz="2000" dirty="0">
                <a:solidFill>
                  <a:srgbClr val="404040"/>
                </a:solidFill>
                <a:latin typeface="Trebuchet MS"/>
                <a:cs typeface="Trebuchet MS"/>
              </a:rPr>
              <a:t>financing</a:t>
            </a:r>
            <a:r>
              <a:rPr sz="2000" spc="-25" dirty="0">
                <a:solidFill>
                  <a:srgbClr val="404040"/>
                </a:solidFill>
                <a:latin typeface="Trebuchet MS"/>
                <a:cs typeface="Trebuchet MS"/>
              </a:rPr>
              <a:t> </a:t>
            </a:r>
            <a:r>
              <a:rPr sz="2000" spc="-20" dirty="0">
                <a:solidFill>
                  <a:srgbClr val="404040"/>
                </a:solidFill>
                <a:latin typeface="Trebuchet MS"/>
                <a:cs typeface="Trebuchet MS"/>
              </a:rPr>
              <a:t>after</a:t>
            </a:r>
            <a:r>
              <a:rPr sz="2000" spc="-25" dirty="0">
                <a:solidFill>
                  <a:srgbClr val="404040"/>
                </a:solidFill>
                <a:latin typeface="Trebuchet MS"/>
                <a:cs typeface="Trebuchet MS"/>
              </a:rPr>
              <a:t> </a:t>
            </a:r>
            <a:r>
              <a:rPr sz="2000" dirty="0">
                <a:solidFill>
                  <a:srgbClr val="404040"/>
                </a:solidFill>
                <a:latin typeface="Trebuchet MS"/>
                <a:cs typeface="Trebuchet MS"/>
              </a:rPr>
              <a:t>accepting</a:t>
            </a:r>
            <a:r>
              <a:rPr sz="2000" spc="-5" dirty="0">
                <a:solidFill>
                  <a:srgbClr val="404040"/>
                </a:solidFill>
                <a:latin typeface="Trebuchet MS"/>
                <a:cs typeface="Trebuchet MS"/>
              </a:rPr>
              <a:t> </a:t>
            </a:r>
            <a:r>
              <a:rPr sz="2000" dirty="0">
                <a:solidFill>
                  <a:srgbClr val="404040"/>
                </a:solidFill>
                <a:latin typeface="Trebuchet MS"/>
                <a:cs typeface="Trebuchet MS"/>
              </a:rPr>
              <a:t>financial</a:t>
            </a:r>
            <a:r>
              <a:rPr sz="2000" spc="-15" dirty="0">
                <a:solidFill>
                  <a:srgbClr val="404040"/>
                </a:solidFill>
                <a:latin typeface="Trebuchet MS"/>
                <a:cs typeface="Trebuchet MS"/>
              </a:rPr>
              <a:t> </a:t>
            </a:r>
            <a:r>
              <a:rPr sz="2000" spc="-25" dirty="0">
                <a:solidFill>
                  <a:srgbClr val="404040"/>
                </a:solidFill>
                <a:latin typeface="Trebuchet MS"/>
                <a:cs typeface="Trebuchet MS"/>
              </a:rPr>
              <a:t>aid </a:t>
            </a:r>
            <a:r>
              <a:rPr sz="2000" dirty="0">
                <a:solidFill>
                  <a:srgbClr val="404040"/>
                </a:solidFill>
                <a:latin typeface="Trebuchet MS"/>
                <a:cs typeface="Trebuchet MS"/>
              </a:rPr>
              <a:t>awards</a:t>
            </a:r>
            <a:r>
              <a:rPr sz="2000" spc="-35" dirty="0">
                <a:solidFill>
                  <a:srgbClr val="404040"/>
                </a:solidFill>
                <a:latin typeface="Trebuchet MS"/>
                <a:cs typeface="Trebuchet MS"/>
              </a:rPr>
              <a:t> </a:t>
            </a:r>
            <a:r>
              <a:rPr sz="2000" dirty="0">
                <a:solidFill>
                  <a:srgbClr val="404040"/>
                </a:solidFill>
                <a:latin typeface="Trebuchet MS"/>
                <a:cs typeface="Trebuchet MS"/>
              </a:rPr>
              <a:t>and</a:t>
            </a:r>
            <a:r>
              <a:rPr sz="2000" spc="5" dirty="0">
                <a:solidFill>
                  <a:srgbClr val="404040"/>
                </a:solidFill>
                <a:latin typeface="Trebuchet MS"/>
                <a:cs typeface="Trebuchet MS"/>
              </a:rPr>
              <a:t> </a:t>
            </a:r>
            <a:r>
              <a:rPr sz="2000" dirty="0">
                <a:solidFill>
                  <a:srgbClr val="404040"/>
                </a:solidFill>
                <a:latin typeface="Trebuchet MS"/>
                <a:cs typeface="Trebuchet MS"/>
              </a:rPr>
              <a:t>exhausting</a:t>
            </a:r>
            <a:r>
              <a:rPr sz="2000" spc="5" dirty="0">
                <a:solidFill>
                  <a:srgbClr val="404040"/>
                </a:solidFill>
                <a:latin typeface="Trebuchet MS"/>
                <a:cs typeface="Trebuchet MS"/>
              </a:rPr>
              <a:t> </a:t>
            </a:r>
            <a:r>
              <a:rPr sz="2000" dirty="0">
                <a:solidFill>
                  <a:srgbClr val="404040"/>
                </a:solidFill>
                <a:latin typeface="Trebuchet MS"/>
                <a:cs typeface="Trebuchet MS"/>
              </a:rPr>
              <a:t>the</a:t>
            </a:r>
            <a:r>
              <a:rPr sz="2000" spc="5" dirty="0">
                <a:solidFill>
                  <a:srgbClr val="404040"/>
                </a:solidFill>
                <a:latin typeface="Trebuchet MS"/>
                <a:cs typeface="Trebuchet MS"/>
              </a:rPr>
              <a:t> </a:t>
            </a:r>
            <a:r>
              <a:rPr sz="2000" dirty="0">
                <a:solidFill>
                  <a:srgbClr val="404040"/>
                </a:solidFill>
                <a:latin typeface="Trebuchet MS"/>
                <a:cs typeface="Trebuchet MS"/>
              </a:rPr>
              <a:t>student’s</a:t>
            </a:r>
            <a:r>
              <a:rPr sz="2000" spc="10" dirty="0">
                <a:solidFill>
                  <a:srgbClr val="404040"/>
                </a:solidFill>
                <a:latin typeface="Trebuchet MS"/>
                <a:cs typeface="Trebuchet MS"/>
              </a:rPr>
              <a:t> </a:t>
            </a:r>
            <a:r>
              <a:rPr sz="2000" spc="-10" dirty="0">
                <a:solidFill>
                  <a:srgbClr val="404040"/>
                </a:solidFill>
                <a:latin typeface="Trebuchet MS"/>
                <a:cs typeface="Trebuchet MS"/>
              </a:rPr>
              <a:t>Federal</a:t>
            </a:r>
            <a:r>
              <a:rPr sz="2000" spc="10" dirty="0">
                <a:solidFill>
                  <a:srgbClr val="404040"/>
                </a:solidFill>
                <a:latin typeface="Trebuchet MS"/>
                <a:cs typeface="Trebuchet MS"/>
              </a:rPr>
              <a:t> </a:t>
            </a:r>
            <a:r>
              <a:rPr sz="2000" dirty="0">
                <a:solidFill>
                  <a:srgbClr val="404040"/>
                </a:solidFill>
                <a:latin typeface="Trebuchet MS"/>
                <a:cs typeface="Trebuchet MS"/>
              </a:rPr>
              <a:t>loan </a:t>
            </a:r>
            <a:r>
              <a:rPr sz="2000" spc="-10" dirty="0">
                <a:solidFill>
                  <a:srgbClr val="404040"/>
                </a:solidFill>
                <a:latin typeface="Trebuchet MS"/>
                <a:cs typeface="Trebuchet MS"/>
              </a:rPr>
              <a:t>options.</a:t>
            </a:r>
            <a:endParaRPr lang="en-US" sz="2000" spc="-10" dirty="0">
              <a:solidFill>
                <a:srgbClr val="404040"/>
              </a:solidFill>
              <a:latin typeface="Trebuchet MS"/>
              <a:cs typeface="Trebuchet MS"/>
            </a:endParaRPr>
          </a:p>
          <a:p>
            <a:pPr marL="12700" marR="5080" algn="ctr">
              <a:lnSpc>
                <a:spcPts val="1900"/>
              </a:lnSpc>
              <a:spcBef>
                <a:spcPts val="180"/>
              </a:spcBef>
            </a:pPr>
            <a:endParaRPr sz="2000" dirty="0">
              <a:latin typeface="Trebuchet MS"/>
              <a:cs typeface="Trebuchet MS"/>
            </a:endParaRPr>
          </a:p>
          <a:p>
            <a:pPr algn="ctr">
              <a:lnSpc>
                <a:spcPts val="1830"/>
              </a:lnSpc>
            </a:pPr>
            <a:r>
              <a:rPr sz="2000" spc="50" dirty="0">
                <a:solidFill>
                  <a:srgbClr val="008555"/>
                </a:solidFill>
                <a:latin typeface="Trebuchet MS"/>
                <a:cs typeface="Trebuchet MS"/>
              </a:rPr>
              <a:t>Reasons</a:t>
            </a:r>
            <a:r>
              <a:rPr sz="2000" spc="30" dirty="0">
                <a:solidFill>
                  <a:srgbClr val="008555"/>
                </a:solidFill>
                <a:latin typeface="Trebuchet MS"/>
                <a:cs typeface="Trebuchet MS"/>
              </a:rPr>
              <a:t> </a:t>
            </a:r>
            <a:r>
              <a:rPr sz="2000" dirty="0">
                <a:solidFill>
                  <a:srgbClr val="008555"/>
                </a:solidFill>
                <a:latin typeface="Trebuchet MS"/>
                <a:cs typeface="Trebuchet MS"/>
              </a:rPr>
              <a:t>for</a:t>
            </a:r>
            <a:r>
              <a:rPr sz="2000" spc="10" dirty="0">
                <a:solidFill>
                  <a:srgbClr val="008555"/>
                </a:solidFill>
                <a:latin typeface="Trebuchet MS"/>
                <a:cs typeface="Trebuchet MS"/>
              </a:rPr>
              <a:t> </a:t>
            </a:r>
            <a:r>
              <a:rPr sz="2000" dirty="0">
                <a:solidFill>
                  <a:srgbClr val="008555"/>
                </a:solidFill>
                <a:latin typeface="Trebuchet MS"/>
                <a:cs typeface="Trebuchet MS"/>
              </a:rPr>
              <a:t>choosing</a:t>
            </a:r>
            <a:r>
              <a:rPr sz="2000" spc="30" dirty="0">
                <a:solidFill>
                  <a:srgbClr val="008555"/>
                </a:solidFill>
                <a:latin typeface="Trebuchet MS"/>
                <a:cs typeface="Trebuchet MS"/>
              </a:rPr>
              <a:t> </a:t>
            </a:r>
            <a:r>
              <a:rPr sz="2000" dirty="0">
                <a:solidFill>
                  <a:srgbClr val="008555"/>
                </a:solidFill>
                <a:latin typeface="Trebuchet MS"/>
                <a:cs typeface="Trebuchet MS"/>
              </a:rPr>
              <a:t>a</a:t>
            </a:r>
            <a:r>
              <a:rPr sz="2000" spc="25" dirty="0">
                <a:solidFill>
                  <a:srgbClr val="008555"/>
                </a:solidFill>
                <a:latin typeface="Trebuchet MS"/>
                <a:cs typeface="Trebuchet MS"/>
              </a:rPr>
              <a:t> </a:t>
            </a:r>
            <a:r>
              <a:rPr sz="2000" dirty="0">
                <a:solidFill>
                  <a:srgbClr val="008555"/>
                </a:solidFill>
                <a:latin typeface="Trebuchet MS"/>
                <a:cs typeface="Trebuchet MS"/>
              </a:rPr>
              <a:t>private</a:t>
            </a:r>
            <a:r>
              <a:rPr sz="2000" spc="25" dirty="0">
                <a:solidFill>
                  <a:srgbClr val="008555"/>
                </a:solidFill>
                <a:latin typeface="Trebuchet MS"/>
                <a:cs typeface="Trebuchet MS"/>
              </a:rPr>
              <a:t> </a:t>
            </a:r>
            <a:r>
              <a:rPr sz="2000" dirty="0">
                <a:solidFill>
                  <a:srgbClr val="008555"/>
                </a:solidFill>
                <a:latin typeface="Trebuchet MS"/>
                <a:cs typeface="Trebuchet MS"/>
              </a:rPr>
              <a:t>student</a:t>
            </a:r>
            <a:r>
              <a:rPr sz="2000" spc="10" dirty="0">
                <a:solidFill>
                  <a:srgbClr val="008555"/>
                </a:solidFill>
                <a:latin typeface="Trebuchet MS"/>
                <a:cs typeface="Trebuchet MS"/>
              </a:rPr>
              <a:t> </a:t>
            </a:r>
            <a:r>
              <a:rPr sz="2000" dirty="0">
                <a:solidFill>
                  <a:srgbClr val="008555"/>
                </a:solidFill>
                <a:latin typeface="Trebuchet MS"/>
                <a:cs typeface="Trebuchet MS"/>
              </a:rPr>
              <a:t>loan</a:t>
            </a:r>
            <a:r>
              <a:rPr sz="2000" spc="30" dirty="0">
                <a:solidFill>
                  <a:srgbClr val="008555"/>
                </a:solidFill>
                <a:latin typeface="Trebuchet MS"/>
                <a:cs typeface="Trebuchet MS"/>
              </a:rPr>
              <a:t> </a:t>
            </a:r>
            <a:r>
              <a:rPr sz="2000" spc="-20" dirty="0">
                <a:solidFill>
                  <a:srgbClr val="008555"/>
                </a:solidFill>
                <a:latin typeface="Trebuchet MS"/>
                <a:cs typeface="Trebuchet MS"/>
              </a:rPr>
              <a:t>are:</a:t>
            </a:r>
            <a:endParaRPr sz="2000" dirty="0">
              <a:latin typeface="Trebuchet MS"/>
              <a:cs typeface="Trebuchet MS"/>
            </a:endParaRPr>
          </a:p>
        </p:txBody>
      </p:sp>
      <p:sp>
        <p:nvSpPr>
          <p:cNvPr id="7" name="object 7"/>
          <p:cNvSpPr/>
          <p:nvPr/>
        </p:nvSpPr>
        <p:spPr>
          <a:xfrm>
            <a:off x="5247489" y="2371203"/>
            <a:ext cx="1965006" cy="2009987"/>
          </a:xfrm>
          <a:custGeom>
            <a:avLst/>
            <a:gdLst/>
            <a:ahLst/>
            <a:cxnLst/>
            <a:rect l="l" t="t" r="r" b="b"/>
            <a:pathLst>
              <a:path w="1489710" h="1645920">
                <a:moveTo>
                  <a:pt x="1240999" y="0"/>
                </a:moveTo>
                <a:lnTo>
                  <a:pt x="248199" y="0"/>
                </a:lnTo>
                <a:lnTo>
                  <a:pt x="203584" y="3999"/>
                </a:lnTo>
                <a:lnTo>
                  <a:pt x="161593" y="15527"/>
                </a:lnTo>
                <a:lnTo>
                  <a:pt x="122928" y="33886"/>
                </a:lnTo>
                <a:lnTo>
                  <a:pt x="88286" y="58373"/>
                </a:lnTo>
                <a:lnTo>
                  <a:pt x="58373" y="88287"/>
                </a:lnTo>
                <a:lnTo>
                  <a:pt x="33886" y="122928"/>
                </a:lnTo>
                <a:lnTo>
                  <a:pt x="15527" y="161594"/>
                </a:lnTo>
                <a:lnTo>
                  <a:pt x="3997" y="203586"/>
                </a:lnTo>
                <a:lnTo>
                  <a:pt x="0" y="248199"/>
                </a:lnTo>
                <a:lnTo>
                  <a:pt x="0" y="1397707"/>
                </a:lnTo>
                <a:lnTo>
                  <a:pt x="3997" y="1442322"/>
                </a:lnTo>
                <a:lnTo>
                  <a:pt x="15527" y="1484313"/>
                </a:lnTo>
                <a:lnTo>
                  <a:pt x="33886" y="1522981"/>
                </a:lnTo>
                <a:lnTo>
                  <a:pt x="58373" y="1557624"/>
                </a:lnTo>
                <a:lnTo>
                  <a:pt x="88286" y="1587540"/>
                </a:lnTo>
                <a:lnTo>
                  <a:pt x="122928" y="1612030"/>
                </a:lnTo>
                <a:lnTo>
                  <a:pt x="161593" y="1630389"/>
                </a:lnTo>
                <a:lnTo>
                  <a:pt x="203584" y="1641919"/>
                </a:lnTo>
                <a:lnTo>
                  <a:pt x="248199" y="1645919"/>
                </a:lnTo>
                <a:lnTo>
                  <a:pt x="1240999" y="1645919"/>
                </a:lnTo>
                <a:lnTo>
                  <a:pt x="1285613" y="1641919"/>
                </a:lnTo>
                <a:lnTo>
                  <a:pt x="1327604" y="1630389"/>
                </a:lnTo>
                <a:lnTo>
                  <a:pt x="1366271" y="1612030"/>
                </a:lnTo>
                <a:lnTo>
                  <a:pt x="1400911" y="1587540"/>
                </a:lnTo>
                <a:lnTo>
                  <a:pt x="1430825" y="1557624"/>
                </a:lnTo>
                <a:lnTo>
                  <a:pt x="1455312" y="1522981"/>
                </a:lnTo>
                <a:lnTo>
                  <a:pt x="1473671" y="1484313"/>
                </a:lnTo>
                <a:lnTo>
                  <a:pt x="1485200" y="1442322"/>
                </a:lnTo>
                <a:lnTo>
                  <a:pt x="1489200" y="1397707"/>
                </a:lnTo>
                <a:lnTo>
                  <a:pt x="1489200" y="248199"/>
                </a:lnTo>
                <a:lnTo>
                  <a:pt x="1485200" y="203586"/>
                </a:lnTo>
                <a:lnTo>
                  <a:pt x="1473671" y="161594"/>
                </a:lnTo>
                <a:lnTo>
                  <a:pt x="1455312" y="122928"/>
                </a:lnTo>
                <a:lnTo>
                  <a:pt x="1430825" y="88287"/>
                </a:lnTo>
                <a:lnTo>
                  <a:pt x="1400911" y="58373"/>
                </a:lnTo>
                <a:lnTo>
                  <a:pt x="1366271" y="33886"/>
                </a:lnTo>
                <a:lnTo>
                  <a:pt x="1327604" y="15527"/>
                </a:lnTo>
                <a:lnTo>
                  <a:pt x="1285613" y="3999"/>
                </a:lnTo>
                <a:lnTo>
                  <a:pt x="1240999" y="0"/>
                </a:lnTo>
                <a:close/>
              </a:path>
            </a:pathLst>
          </a:custGeom>
          <a:solidFill>
            <a:srgbClr val="00698F"/>
          </a:solidFill>
        </p:spPr>
        <p:txBody>
          <a:bodyPr wrap="square" lIns="0" tIns="0" rIns="0" bIns="0" rtlCol="0"/>
          <a:lstStyle/>
          <a:p>
            <a:endParaRPr/>
          </a:p>
        </p:txBody>
      </p:sp>
      <p:sp>
        <p:nvSpPr>
          <p:cNvPr id="8" name="object 8"/>
          <p:cNvSpPr txBox="1"/>
          <p:nvPr/>
        </p:nvSpPr>
        <p:spPr>
          <a:xfrm>
            <a:off x="5395960" y="2577598"/>
            <a:ext cx="1707562" cy="745460"/>
          </a:xfrm>
          <a:prstGeom prst="rect">
            <a:avLst/>
          </a:prstGeom>
        </p:spPr>
        <p:txBody>
          <a:bodyPr vert="horz" wrap="square" lIns="0" tIns="13970" rIns="0" bIns="0" rtlCol="0">
            <a:spAutoFit/>
          </a:bodyPr>
          <a:lstStyle/>
          <a:p>
            <a:pPr marL="12700" marR="5080" indent="1905" algn="ctr">
              <a:lnSpc>
                <a:spcPct val="99200"/>
              </a:lnSpc>
              <a:spcBef>
                <a:spcPts val="110"/>
              </a:spcBef>
            </a:pPr>
            <a:r>
              <a:rPr sz="1600" b="1" dirty="0">
                <a:solidFill>
                  <a:srgbClr val="FFFFFF"/>
                </a:solidFill>
                <a:latin typeface="Trebuchet MS"/>
                <a:cs typeface="Trebuchet MS"/>
              </a:rPr>
              <a:t>Be</a:t>
            </a:r>
            <a:r>
              <a:rPr sz="1600" b="1" spc="-25" dirty="0">
                <a:solidFill>
                  <a:srgbClr val="FFFFFF"/>
                </a:solidFill>
                <a:latin typeface="Trebuchet MS"/>
                <a:cs typeface="Trebuchet MS"/>
              </a:rPr>
              <a:t> </a:t>
            </a:r>
            <a:r>
              <a:rPr sz="1600" b="1" spc="-10" dirty="0">
                <a:solidFill>
                  <a:srgbClr val="FFFFFF"/>
                </a:solidFill>
                <a:latin typeface="Trebuchet MS"/>
                <a:cs typeface="Trebuchet MS"/>
              </a:rPr>
              <a:t>rewarded with</a:t>
            </a:r>
            <a:r>
              <a:rPr sz="1600" b="1" spc="-80" dirty="0">
                <a:solidFill>
                  <a:srgbClr val="FFFFFF"/>
                </a:solidFill>
                <a:latin typeface="Trebuchet MS"/>
                <a:cs typeface="Trebuchet MS"/>
              </a:rPr>
              <a:t> </a:t>
            </a:r>
            <a:r>
              <a:rPr sz="1600" b="1" spc="-20" dirty="0">
                <a:solidFill>
                  <a:srgbClr val="FFFFFF"/>
                </a:solidFill>
                <a:latin typeface="Trebuchet MS"/>
                <a:cs typeface="Trebuchet MS"/>
              </a:rPr>
              <a:t>lower</a:t>
            </a:r>
            <a:r>
              <a:rPr sz="1600" b="1" spc="-70" dirty="0">
                <a:solidFill>
                  <a:srgbClr val="FFFFFF"/>
                </a:solidFill>
                <a:latin typeface="Trebuchet MS"/>
                <a:cs typeface="Trebuchet MS"/>
              </a:rPr>
              <a:t> </a:t>
            </a:r>
            <a:r>
              <a:rPr sz="1600" b="1" spc="-20" dirty="0">
                <a:solidFill>
                  <a:srgbClr val="FFFFFF"/>
                </a:solidFill>
                <a:latin typeface="Trebuchet MS"/>
                <a:cs typeface="Trebuchet MS"/>
              </a:rPr>
              <a:t>rates </a:t>
            </a:r>
            <a:r>
              <a:rPr sz="1600" b="1" dirty="0">
                <a:solidFill>
                  <a:srgbClr val="FFFFFF"/>
                </a:solidFill>
                <a:latin typeface="Trebuchet MS"/>
                <a:cs typeface="Trebuchet MS"/>
              </a:rPr>
              <a:t>for</a:t>
            </a:r>
            <a:r>
              <a:rPr sz="1600" b="1" spc="-10" dirty="0">
                <a:solidFill>
                  <a:srgbClr val="FFFFFF"/>
                </a:solidFill>
                <a:latin typeface="Trebuchet MS"/>
                <a:cs typeface="Trebuchet MS"/>
              </a:rPr>
              <a:t> </a:t>
            </a:r>
            <a:r>
              <a:rPr sz="1600" b="1" dirty="0">
                <a:solidFill>
                  <a:srgbClr val="FFFFFF"/>
                </a:solidFill>
                <a:latin typeface="Trebuchet MS"/>
                <a:cs typeface="Trebuchet MS"/>
              </a:rPr>
              <a:t>good</a:t>
            </a:r>
            <a:r>
              <a:rPr sz="1600" b="1" spc="-25" dirty="0">
                <a:solidFill>
                  <a:srgbClr val="FFFFFF"/>
                </a:solidFill>
                <a:latin typeface="Trebuchet MS"/>
                <a:cs typeface="Trebuchet MS"/>
              </a:rPr>
              <a:t> </a:t>
            </a:r>
            <a:r>
              <a:rPr sz="1600" b="1" spc="-10" dirty="0">
                <a:solidFill>
                  <a:srgbClr val="FFFFFF"/>
                </a:solidFill>
                <a:latin typeface="Trebuchet MS"/>
                <a:cs typeface="Trebuchet MS"/>
              </a:rPr>
              <a:t>credit</a:t>
            </a:r>
            <a:endParaRPr sz="1600" b="1" dirty="0">
              <a:latin typeface="Trebuchet MS"/>
              <a:cs typeface="Trebuchet MS"/>
            </a:endParaRPr>
          </a:p>
        </p:txBody>
      </p:sp>
      <p:grpSp>
        <p:nvGrpSpPr>
          <p:cNvPr id="9" name="object 9"/>
          <p:cNvGrpSpPr/>
          <p:nvPr/>
        </p:nvGrpSpPr>
        <p:grpSpPr>
          <a:xfrm>
            <a:off x="1452283" y="2371203"/>
            <a:ext cx="5072144" cy="2045348"/>
            <a:chOff x="527319" y="2735270"/>
            <a:chExt cx="4442996" cy="1645920"/>
          </a:xfrm>
        </p:grpSpPr>
        <p:sp>
          <p:nvSpPr>
            <p:cNvPr id="10" name="object 10"/>
            <p:cNvSpPr/>
            <p:nvPr/>
          </p:nvSpPr>
          <p:spPr>
            <a:xfrm>
              <a:off x="4654720" y="3781120"/>
              <a:ext cx="315595" cy="442595"/>
            </a:xfrm>
            <a:custGeom>
              <a:avLst/>
              <a:gdLst/>
              <a:ahLst/>
              <a:cxnLst/>
              <a:rect l="l" t="t" r="r" b="b"/>
              <a:pathLst>
                <a:path w="315595" h="442595">
                  <a:moveTo>
                    <a:pt x="314007" y="169519"/>
                  </a:moveTo>
                  <a:lnTo>
                    <a:pt x="300672" y="210172"/>
                  </a:lnTo>
                  <a:lnTo>
                    <a:pt x="266839" y="243293"/>
                  </a:lnTo>
                  <a:lnTo>
                    <a:pt x="217335" y="265582"/>
                  </a:lnTo>
                  <a:lnTo>
                    <a:pt x="156946" y="273748"/>
                  </a:lnTo>
                  <a:lnTo>
                    <a:pt x="96532" y="265582"/>
                  </a:lnTo>
                  <a:lnTo>
                    <a:pt x="47015" y="243293"/>
                  </a:lnTo>
                  <a:lnTo>
                    <a:pt x="13220" y="210172"/>
                  </a:lnTo>
                  <a:lnTo>
                    <a:pt x="0" y="169519"/>
                  </a:lnTo>
                  <a:lnTo>
                    <a:pt x="0" y="170383"/>
                  </a:lnTo>
                  <a:lnTo>
                    <a:pt x="0" y="170637"/>
                  </a:lnTo>
                  <a:lnTo>
                    <a:pt x="0" y="204508"/>
                  </a:lnTo>
                  <a:lnTo>
                    <a:pt x="8013" y="238201"/>
                  </a:lnTo>
                  <a:lnTo>
                    <a:pt x="30302" y="267449"/>
                  </a:lnTo>
                  <a:lnTo>
                    <a:pt x="64300" y="290525"/>
                  </a:lnTo>
                  <a:lnTo>
                    <a:pt x="107416" y="305663"/>
                  </a:lnTo>
                  <a:lnTo>
                    <a:pt x="157073" y="311099"/>
                  </a:lnTo>
                  <a:lnTo>
                    <a:pt x="206705" y="305676"/>
                  </a:lnTo>
                  <a:lnTo>
                    <a:pt x="249796" y="290563"/>
                  </a:lnTo>
                  <a:lnTo>
                    <a:pt x="283756" y="267512"/>
                  </a:lnTo>
                  <a:lnTo>
                    <a:pt x="306019" y="238239"/>
                  </a:lnTo>
                  <a:lnTo>
                    <a:pt x="314007" y="204508"/>
                  </a:lnTo>
                  <a:lnTo>
                    <a:pt x="314007" y="170637"/>
                  </a:lnTo>
                  <a:lnTo>
                    <a:pt x="314007" y="170383"/>
                  </a:lnTo>
                  <a:lnTo>
                    <a:pt x="314007" y="169519"/>
                  </a:lnTo>
                  <a:close/>
                </a:path>
                <a:path w="315595" h="442595">
                  <a:moveTo>
                    <a:pt x="314883" y="100406"/>
                  </a:moveTo>
                  <a:lnTo>
                    <a:pt x="311835" y="84696"/>
                  </a:lnTo>
                  <a:lnTo>
                    <a:pt x="305523" y="69773"/>
                  </a:lnTo>
                  <a:lnTo>
                    <a:pt x="296227" y="55816"/>
                  </a:lnTo>
                  <a:lnTo>
                    <a:pt x="284213" y="43027"/>
                  </a:lnTo>
                  <a:lnTo>
                    <a:pt x="284213" y="43649"/>
                  </a:lnTo>
                  <a:lnTo>
                    <a:pt x="286397" y="60579"/>
                  </a:lnTo>
                  <a:lnTo>
                    <a:pt x="292582" y="76009"/>
                  </a:lnTo>
                  <a:lnTo>
                    <a:pt x="302247" y="89446"/>
                  </a:lnTo>
                  <a:lnTo>
                    <a:pt x="314883" y="100406"/>
                  </a:lnTo>
                  <a:close/>
                </a:path>
                <a:path w="315595" h="442595">
                  <a:moveTo>
                    <a:pt x="315125" y="300456"/>
                  </a:moveTo>
                  <a:lnTo>
                    <a:pt x="301840" y="341109"/>
                  </a:lnTo>
                  <a:lnTo>
                    <a:pt x="268008" y="374230"/>
                  </a:lnTo>
                  <a:lnTo>
                    <a:pt x="218465" y="396532"/>
                  </a:lnTo>
                  <a:lnTo>
                    <a:pt x="158064" y="404698"/>
                  </a:lnTo>
                  <a:lnTo>
                    <a:pt x="97663" y="396532"/>
                  </a:lnTo>
                  <a:lnTo>
                    <a:pt x="48133" y="374230"/>
                  </a:lnTo>
                  <a:lnTo>
                    <a:pt x="14338" y="341109"/>
                  </a:lnTo>
                  <a:lnTo>
                    <a:pt x="1130" y="300456"/>
                  </a:lnTo>
                  <a:lnTo>
                    <a:pt x="1130" y="301320"/>
                  </a:lnTo>
                  <a:lnTo>
                    <a:pt x="1130" y="301574"/>
                  </a:lnTo>
                  <a:lnTo>
                    <a:pt x="1130" y="335445"/>
                  </a:lnTo>
                  <a:lnTo>
                    <a:pt x="9131" y="369189"/>
                  </a:lnTo>
                  <a:lnTo>
                    <a:pt x="31419" y="398449"/>
                  </a:lnTo>
                  <a:lnTo>
                    <a:pt x="65417" y="421500"/>
                  </a:lnTo>
                  <a:lnTo>
                    <a:pt x="108534" y="436613"/>
                  </a:lnTo>
                  <a:lnTo>
                    <a:pt x="158191" y="442036"/>
                  </a:lnTo>
                  <a:lnTo>
                    <a:pt x="207822" y="436613"/>
                  </a:lnTo>
                  <a:lnTo>
                    <a:pt x="250913" y="421500"/>
                  </a:lnTo>
                  <a:lnTo>
                    <a:pt x="284873" y="398449"/>
                  </a:lnTo>
                  <a:lnTo>
                    <a:pt x="307136" y="369189"/>
                  </a:lnTo>
                  <a:lnTo>
                    <a:pt x="315125" y="335445"/>
                  </a:lnTo>
                  <a:lnTo>
                    <a:pt x="315125" y="301574"/>
                  </a:lnTo>
                  <a:lnTo>
                    <a:pt x="315125" y="301320"/>
                  </a:lnTo>
                  <a:lnTo>
                    <a:pt x="315125" y="300456"/>
                  </a:lnTo>
                  <a:close/>
                </a:path>
                <a:path w="315595" h="442595">
                  <a:moveTo>
                    <a:pt x="315125" y="235051"/>
                  </a:moveTo>
                  <a:lnTo>
                    <a:pt x="301840" y="275704"/>
                  </a:lnTo>
                  <a:lnTo>
                    <a:pt x="268008" y="308825"/>
                  </a:lnTo>
                  <a:lnTo>
                    <a:pt x="218465" y="331114"/>
                  </a:lnTo>
                  <a:lnTo>
                    <a:pt x="158064" y="339280"/>
                  </a:lnTo>
                  <a:lnTo>
                    <a:pt x="97663" y="331114"/>
                  </a:lnTo>
                  <a:lnTo>
                    <a:pt x="48133" y="308825"/>
                  </a:lnTo>
                  <a:lnTo>
                    <a:pt x="14338" y="275704"/>
                  </a:lnTo>
                  <a:lnTo>
                    <a:pt x="1130" y="235051"/>
                  </a:lnTo>
                  <a:lnTo>
                    <a:pt x="1130" y="235915"/>
                  </a:lnTo>
                  <a:lnTo>
                    <a:pt x="1130" y="236169"/>
                  </a:lnTo>
                  <a:lnTo>
                    <a:pt x="1130" y="270040"/>
                  </a:lnTo>
                  <a:lnTo>
                    <a:pt x="9131" y="303771"/>
                  </a:lnTo>
                  <a:lnTo>
                    <a:pt x="31419" y="333044"/>
                  </a:lnTo>
                  <a:lnTo>
                    <a:pt x="65417" y="356095"/>
                  </a:lnTo>
                  <a:lnTo>
                    <a:pt x="108534" y="371208"/>
                  </a:lnTo>
                  <a:lnTo>
                    <a:pt x="158191" y="376631"/>
                  </a:lnTo>
                  <a:lnTo>
                    <a:pt x="207822" y="371208"/>
                  </a:lnTo>
                  <a:lnTo>
                    <a:pt x="250913" y="356095"/>
                  </a:lnTo>
                  <a:lnTo>
                    <a:pt x="284873" y="333044"/>
                  </a:lnTo>
                  <a:lnTo>
                    <a:pt x="307136" y="303771"/>
                  </a:lnTo>
                  <a:lnTo>
                    <a:pt x="315125" y="270040"/>
                  </a:lnTo>
                  <a:lnTo>
                    <a:pt x="315125" y="236169"/>
                  </a:lnTo>
                  <a:lnTo>
                    <a:pt x="315125" y="235915"/>
                  </a:lnTo>
                  <a:lnTo>
                    <a:pt x="315125" y="235051"/>
                  </a:lnTo>
                  <a:close/>
                </a:path>
                <a:path w="315595" h="442595">
                  <a:moveTo>
                    <a:pt x="315125" y="124879"/>
                  </a:moveTo>
                  <a:lnTo>
                    <a:pt x="293547" y="110794"/>
                  </a:lnTo>
                  <a:lnTo>
                    <a:pt x="276809" y="91871"/>
                  </a:lnTo>
                  <a:lnTo>
                    <a:pt x="273570" y="85064"/>
                  </a:lnTo>
                  <a:lnTo>
                    <a:pt x="265988" y="69138"/>
                  </a:lnTo>
                  <a:lnTo>
                    <a:pt x="262153" y="43649"/>
                  </a:lnTo>
                  <a:lnTo>
                    <a:pt x="262153" y="41795"/>
                  </a:lnTo>
                  <a:lnTo>
                    <a:pt x="262153" y="38087"/>
                  </a:lnTo>
                  <a:lnTo>
                    <a:pt x="262648" y="32893"/>
                  </a:lnTo>
                  <a:lnTo>
                    <a:pt x="263652" y="27571"/>
                  </a:lnTo>
                  <a:lnTo>
                    <a:pt x="241084" y="16014"/>
                  </a:lnTo>
                  <a:lnTo>
                    <a:pt x="222059" y="9537"/>
                  </a:lnTo>
                  <a:lnTo>
                    <a:pt x="222059" y="123393"/>
                  </a:lnTo>
                  <a:lnTo>
                    <a:pt x="218922" y="133400"/>
                  </a:lnTo>
                  <a:lnTo>
                    <a:pt x="210045" y="142227"/>
                  </a:lnTo>
                  <a:lnTo>
                    <a:pt x="196405" y="149059"/>
                  </a:lnTo>
                  <a:lnTo>
                    <a:pt x="178879" y="153327"/>
                  </a:lnTo>
                  <a:lnTo>
                    <a:pt x="178879" y="163957"/>
                  </a:lnTo>
                  <a:lnTo>
                    <a:pt x="177266" y="165188"/>
                  </a:lnTo>
                  <a:lnTo>
                    <a:pt x="147599" y="165188"/>
                  </a:lnTo>
                  <a:lnTo>
                    <a:pt x="145719" y="164084"/>
                  </a:lnTo>
                  <a:lnTo>
                    <a:pt x="145719" y="153695"/>
                  </a:lnTo>
                  <a:lnTo>
                    <a:pt x="127520" y="149809"/>
                  </a:lnTo>
                  <a:lnTo>
                    <a:pt x="113512" y="143230"/>
                  </a:lnTo>
                  <a:lnTo>
                    <a:pt x="104305" y="134302"/>
                  </a:lnTo>
                  <a:lnTo>
                    <a:pt x="100469" y="123393"/>
                  </a:lnTo>
                  <a:lnTo>
                    <a:pt x="100469" y="122783"/>
                  </a:lnTo>
                  <a:lnTo>
                    <a:pt x="100723" y="122034"/>
                  </a:lnTo>
                  <a:lnTo>
                    <a:pt x="101600" y="121539"/>
                  </a:lnTo>
                  <a:lnTo>
                    <a:pt x="102222" y="121056"/>
                  </a:lnTo>
                  <a:lnTo>
                    <a:pt x="103339" y="120802"/>
                  </a:lnTo>
                  <a:lnTo>
                    <a:pt x="142227" y="120802"/>
                  </a:lnTo>
                  <a:lnTo>
                    <a:pt x="143852" y="121666"/>
                  </a:lnTo>
                  <a:lnTo>
                    <a:pt x="144106" y="123024"/>
                  </a:lnTo>
                  <a:lnTo>
                    <a:pt x="145719" y="128841"/>
                  </a:lnTo>
                  <a:lnTo>
                    <a:pt x="151079" y="131432"/>
                  </a:lnTo>
                  <a:lnTo>
                    <a:pt x="169405" y="131432"/>
                  </a:lnTo>
                  <a:lnTo>
                    <a:pt x="178257" y="128587"/>
                  </a:lnTo>
                  <a:lnTo>
                    <a:pt x="178206" y="120802"/>
                  </a:lnTo>
                  <a:lnTo>
                    <a:pt x="177012" y="117716"/>
                  </a:lnTo>
                  <a:lnTo>
                    <a:pt x="162052" y="114744"/>
                  </a:lnTo>
                  <a:lnTo>
                    <a:pt x="143852" y="111404"/>
                  </a:lnTo>
                  <a:lnTo>
                    <a:pt x="126149" y="106730"/>
                  </a:lnTo>
                  <a:lnTo>
                    <a:pt x="113220" y="100241"/>
                  </a:lnTo>
                  <a:lnTo>
                    <a:pt x="105283" y="92138"/>
                  </a:lnTo>
                  <a:lnTo>
                    <a:pt x="102590" y="82600"/>
                  </a:lnTo>
                  <a:lnTo>
                    <a:pt x="105727" y="72796"/>
                  </a:lnTo>
                  <a:lnTo>
                    <a:pt x="114579" y="64236"/>
                  </a:lnTo>
                  <a:lnTo>
                    <a:pt x="128308" y="57518"/>
                  </a:lnTo>
                  <a:lnTo>
                    <a:pt x="146100" y="53289"/>
                  </a:lnTo>
                  <a:lnTo>
                    <a:pt x="146100" y="43027"/>
                  </a:lnTo>
                  <a:lnTo>
                    <a:pt x="147840" y="41795"/>
                  </a:lnTo>
                  <a:lnTo>
                    <a:pt x="177380" y="41795"/>
                  </a:lnTo>
                  <a:lnTo>
                    <a:pt x="179260" y="42900"/>
                  </a:lnTo>
                  <a:lnTo>
                    <a:pt x="179260" y="53289"/>
                  </a:lnTo>
                  <a:lnTo>
                    <a:pt x="195795" y="57315"/>
                  </a:lnTo>
                  <a:lnTo>
                    <a:pt x="208661" y="63728"/>
                  </a:lnTo>
                  <a:lnTo>
                    <a:pt x="217106" y="72059"/>
                  </a:lnTo>
                  <a:lnTo>
                    <a:pt x="220395" y="81851"/>
                  </a:lnTo>
                  <a:lnTo>
                    <a:pt x="220510" y="83959"/>
                  </a:lnTo>
                  <a:lnTo>
                    <a:pt x="218770" y="85064"/>
                  </a:lnTo>
                  <a:lnTo>
                    <a:pt x="178384" y="85064"/>
                  </a:lnTo>
                  <a:lnTo>
                    <a:pt x="176758" y="84086"/>
                  </a:lnTo>
                  <a:lnTo>
                    <a:pt x="176530" y="82600"/>
                  </a:lnTo>
                  <a:lnTo>
                    <a:pt x="176263" y="77520"/>
                  </a:lnTo>
                  <a:lnTo>
                    <a:pt x="168529" y="75298"/>
                  </a:lnTo>
                  <a:lnTo>
                    <a:pt x="151460" y="75298"/>
                  </a:lnTo>
                  <a:lnTo>
                    <a:pt x="146227" y="78765"/>
                  </a:lnTo>
                  <a:lnTo>
                    <a:pt x="146227" y="86677"/>
                  </a:lnTo>
                  <a:lnTo>
                    <a:pt x="181876" y="93853"/>
                  </a:lnTo>
                  <a:lnTo>
                    <a:pt x="199415" y="98501"/>
                  </a:lnTo>
                  <a:lnTo>
                    <a:pt x="212013" y="104978"/>
                  </a:lnTo>
                  <a:lnTo>
                    <a:pt x="219595" y="113220"/>
                  </a:lnTo>
                  <a:lnTo>
                    <a:pt x="222046" y="122783"/>
                  </a:lnTo>
                  <a:lnTo>
                    <a:pt x="222059" y="123393"/>
                  </a:lnTo>
                  <a:lnTo>
                    <a:pt x="222059" y="9537"/>
                  </a:lnTo>
                  <a:lnTo>
                    <a:pt x="215620" y="7340"/>
                  </a:lnTo>
                  <a:lnTo>
                    <a:pt x="187782" y="1892"/>
                  </a:lnTo>
                  <a:lnTo>
                    <a:pt x="158064" y="0"/>
                  </a:lnTo>
                  <a:lnTo>
                    <a:pt x="108483" y="5410"/>
                  </a:lnTo>
                  <a:lnTo>
                    <a:pt x="65430" y="20485"/>
                  </a:lnTo>
                  <a:lnTo>
                    <a:pt x="31470" y="43484"/>
                  </a:lnTo>
                  <a:lnTo>
                    <a:pt x="1181" y="106083"/>
                  </a:lnTo>
                  <a:lnTo>
                    <a:pt x="1130" y="140220"/>
                  </a:lnTo>
                  <a:lnTo>
                    <a:pt x="9131" y="173901"/>
                  </a:lnTo>
                  <a:lnTo>
                    <a:pt x="31419" y="203161"/>
                  </a:lnTo>
                  <a:lnTo>
                    <a:pt x="65417" y="226225"/>
                  </a:lnTo>
                  <a:lnTo>
                    <a:pt x="108534" y="241363"/>
                  </a:lnTo>
                  <a:lnTo>
                    <a:pt x="158191" y="246799"/>
                  </a:lnTo>
                  <a:lnTo>
                    <a:pt x="207860" y="241363"/>
                  </a:lnTo>
                  <a:lnTo>
                    <a:pt x="250913" y="226263"/>
                  </a:lnTo>
                  <a:lnTo>
                    <a:pt x="284873" y="203212"/>
                  </a:lnTo>
                  <a:lnTo>
                    <a:pt x="307136" y="173951"/>
                  </a:lnTo>
                  <a:lnTo>
                    <a:pt x="309206" y="165188"/>
                  </a:lnTo>
                  <a:lnTo>
                    <a:pt x="315125" y="140220"/>
                  </a:lnTo>
                  <a:lnTo>
                    <a:pt x="315125" y="124879"/>
                  </a:lnTo>
                  <a:close/>
                </a:path>
              </a:pathLst>
            </a:custGeom>
            <a:solidFill>
              <a:srgbClr val="FFFFFF"/>
            </a:solidFill>
          </p:spPr>
          <p:txBody>
            <a:bodyPr wrap="square" lIns="0" tIns="0" rIns="0" bIns="0" rtlCol="0"/>
            <a:lstStyle/>
            <a:p>
              <a:endParaRPr/>
            </a:p>
          </p:txBody>
        </p:sp>
        <p:sp>
          <p:nvSpPr>
            <p:cNvPr id="12" name="object 12"/>
            <p:cNvSpPr/>
            <p:nvPr/>
          </p:nvSpPr>
          <p:spPr>
            <a:xfrm>
              <a:off x="527319" y="2735270"/>
              <a:ext cx="1501122" cy="1645920"/>
            </a:xfrm>
            <a:custGeom>
              <a:avLst/>
              <a:gdLst/>
              <a:ahLst/>
              <a:cxnLst/>
              <a:rect l="l" t="t" r="r" b="b"/>
              <a:pathLst>
                <a:path w="1485900" h="1645920">
                  <a:moveTo>
                    <a:pt x="1238250" y="0"/>
                  </a:moveTo>
                  <a:lnTo>
                    <a:pt x="247650" y="0"/>
                  </a:lnTo>
                  <a:lnTo>
                    <a:pt x="203135" y="3995"/>
                  </a:lnTo>
                  <a:lnTo>
                    <a:pt x="161238" y="15519"/>
                  </a:lnTo>
                  <a:lnTo>
                    <a:pt x="122658" y="33868"/>
                  </a:lnTo>
                  <a:lnTo>
                    <a:pt x="88094" y="58343"/>
                  </a:lnTo>
                  <a:lnTo>
                    <a:pt x="58245" y="88242"/>
                  </a:lnTo>
                  <a:lnTo>
                    <a:pt x="33812" y="122866"/>
                  </a:lnTo>
                  <a:lnTo>
                    <a:pt x="15493" y="161514"/>
                  </a:lnTo>
                  <a:lnTo>
                    <a:pt x="3989" y="203485"/>
                  </a:lnTo>
                  <a:lnTo>
                    <a:pt x="0" y="248080"/>
                  </a:lnTo>
                  <a:lnTo>
                    <a:pt x="0" y="1397826"/>
                  </a:lnTo>
                  <a:lnTo>
                    <a:pt x="3989" y="1442421"/>
                  </a:lnTo>
                  <a:lnTo>
                    <a:pt x="15493" y="1484393"/>
                  </a:lnTo>
                  <a:lnTo>
                    <a:pt x="33812" y="1523043"/>
                  </a:lnTo>
                  <a:lnTo>
                    <a:pt x="58245" y="1557670"/>
                  </a:lnTo>
                  <a:lnTo>
                    <a:pt x="88094" y="1587571"/>
                  </a:lnTo>
                  <a:lnTo>
                    <a:pt x="122658" y="1612047"/>
                  </a:lnTo>
                  <a:lnTo>
                    <a:pt x="161238" y="1630398"/>
                  </a:lnTo>
                  <a:lnTo>
                    <a:pt x="203135" y="1641922"/>
                  </a:lnTo>
                  <a:lnTo>
                    <a:pt x="247650" y="1645919"/>
                  </a:lnTo>
                  <a:lnTo>
                    <a:pt x="1238250" y="1645919"/>
                  </a:lnTo>
                  <a:lnTo>
                    <a:pt x="1282764" y="1641922"/>
                  </a:lnTo>
                  <a:lnTo>
                    <a:pt x="1324660" y="1630398"/>
                  </a:lnTo>
                  <a:lnTo>
                    <a:pt x="1363240" y="1612047"/>
                  </a:lnTo>
                  <a:lnTo>
                    <a:pt x="1397804" y="1587571"/>
                  </a:lnTo>
                  <a:lnTo>
                    <a:pt x="1427653" y="1557670"/>
                  </a:lnTo>
                  <a:lnTo>
                    <a:pt x="1452086" y="1523043"/>
                  </a:lnTo>
                  <a:lnTo>
                    <a:pt x="1470405" y="1484393"/>
                  </a:lnTo>
                  <a:lnTo>
                    <a:pt x="1481908" y="1442421"/>
                  </a:lnTo>
                  <a:lnTo>
                    <a:pt x="1485900" y="1397826"/>
                  </a:lnTo>
                  <a:lnTo>
                    <a:pt x="1485900" y="248080"/>
                  </a:lnTo>
                  <a:lnTo>
                    <a:pt x="1481908" y="203485"/>
                  </a:lnTo>
                  <a:lnTo>
                    <a:pt x="1470405" y="161514"/>
                  </a:lnTo>
                  <a:lnTo>
                    <a:pt x="1452086" y="122866"/>
                  </a:lnTo>
                  <a:lnTo>
                    <a:pt x="1427653" y="88242"/>
                  </a:lnTo>
                  <a:lnTo>
                    <a:pt x="1397804" y="58343"/>
                  </a:lnTo>
                  <a:lnTo>
                    <a:pt x="1363240" y="33868"/>
                  </a:lnTo>
                  <a:lnTo>
                    <a:pt x="1324660" y="15519"/>
                  </a:lnTo>
                  <a:lnTo>
                    <a:pt x="1282764" y="3995"/>
                  </a:lnTo>
                  <a:lnTo>
                    <a:pt x="1238250" y="0"/>
                  </a:lnTo>
                  <a:close/>
                </a:path>
              </a:pathLst>
            </a:custGeom>
            <a:solidFill>
              <a:srgbClr val="E06333"/>
            </a:solidFill>
          </p:spPr>
          <p:txBody>
            <a:bodyPr wrap="square" lIns="0" tIns="0" rIns="0" bIns="0" rtlCol="0"/>
            <a:lstStyle/>
            <a:p>
              <a:endParaRPr/>
            </a:p>
          </p:txBody>
        </p:sp>
      </p:grpSp>
      <p:sp>
        <p:nvSpPr>
          <p:cNvPr id="13" name="object 13"/>
          <p:cNvSpPr txBox="1"/>
          <p:nvPr/>
        </p:nvSpPr>
        <p:spPr>
          <a:xfrm>
            <a:off x="1595718" y="2594609"/>
            <a:ext cx="1417523" cy="745460"/>
          </a:xfrm>
          <a:prstGeom prst="rect">
            <a:avLst/>
          </a:prstGeom>
        </p:spPr>
        <p:txBody>
          <a:bodyPr vert="horz" wrap="square" lIns="0" tIns="13970" rIns="0" bIns="0" rtlCol="0">
            <a:spAutoFit/>
          </a:bodyPr>
          <a:lstStyle/>
          <a:p>
            <a:pPr marL="12700" marR="5080" algn="ctr">
              <a:lnSpc>
                <a:spcPct val="99200"/>
              </a:lnSpc>
              <a:spcBef>
                <a:spcPts val="110"/>
              </a:spcBef>
            </a:pPr>
            <a:r>
              <a:rPr sz="1600" b="1" spc="-10" dirty="0">
                <a:solidFill>
                  <a:srgbClr val="FFFFFF"/>
                </a:solidFill>
                <a:latin typeface="Trebuchet MS"/>
                <a:cs typeface="Trebuchet MS"/>
              </a:rPr>
              <a:t>Avoid Origination </a:t>
            </a:r>
            <a:r>
              <a:rPr sz="1600" b="1" spc="-20" dirty="0">
                <a:solidFill>
                  <a:srgbClr val="FFFFFF"/>
                </a:solidFill>
                <a:latin typeface="Trebuchet MS"/>
                <a:cs typeface="Trebuchet MS"/>
              </a:rPr>
              <a:t>Fees</a:t>
            </a:r>
            <a:endParaRPr sz="1600" b="1" dirty="0">
              <a:latin typeface="Trebuchet MS"/>
              <a:cs typeface="Trebuchet MS"/>
            </a:endParaRPr>
          </a:p>
        </p:txBody>
      </p:sp>
      <p:grpSp>
        <p:nvGrpSpPr>
          <p:cNvPr id="14" name="object 14"/>
          <p:cNvGrpSpPr/>
          <p:nvPr/>
        </p:nvGrpSpPr>
        <p:grpSpPr>
          <a:xfrm>
            <a:off x="2076565" y="2371203"/>
            <a:ext cx="2975353" cy="2009987"/>
            <a:chOff x="988929" y="2735270"/>
            <a:chExt cx="2677633" cy="1645920"/>
          </a:xfrm>
        </p:grpSpPr>
        <p:pic>
          <p:nvPicPr>
            <p:cNvPr id="15" name="object 15"/>
            <p:cNvPicPr/>
            <p:nvPr/>
          </p:nvPicPr>
          <p:blipFill>
            <a:blip r:embed="rId4" cstate="print"/>
            <a:stretch>
              <a:fillRect/>
            </a:stretch>
          </p:blipFill>
          <p:spPr>
            <a:xfrm>
              <a:off x="988929" y="3772002"/>
              <a:ext cx="332231" cy="423672"/>
            </a:xfrm>
            <a:prstGeom prst="rect">
              <a:avLst/>
            </a:prstGeom>
          </p:spPr>
        </p:pic>
        <p:sp>
          <p:nvSpPr>
            <p:cNvPr id="16" name="object 16"/>
            <p:cNvSpPr/>
            <p:nvPr/>
          </p:nvSpPr>
          <p:spPr>
            <a:xfrm>
              <a:off x="2177487" y="2735270"/>
              <a:ext cx="1489075" cy="1645920"/>
            </a:xfrm>
            <a:custGeom>
              <a:avLst/>
              <a:gdLst/>
              <a:ahLst/>
              <a:cxnLst/>
              <a:rect l="l" t="t" r="r" b="b"/>
              <a:pathLst>
                <a:path w="1489075" h="1645920">
                  <a:moveTo>
                    <a:pt x="1240403" y="0"/>
                  </a:moveTo>
                  <a:lnTo>
                    <a:pt x="248080" y="0"/>
                  </a:lnTo>
                  <a:lnTo>
                    <a:pt x="203489" y="3995"/>
                  </a:lnTo>
                  <a:lnTo>
                    <a:pt x="161519" y="15519"/>
                  </a:lnTo>
                  <a:lnTo>
                    <a:pt x="122872" y="33868"/>
                  </a:lnTo>
                  <a:lnTo>
                    <a:pt x="88247" y="58343"/>
                  </a:lnTo>
                  <a:lnTo>
                    <a:pt x="58347" y="88242"/>
                  </a:lnTo>
                  <a:lnTo>
                    <a:pt x="33872" y="122866"/>
                  </a:lnTo>
                  <a:lnTo>
                    <a:pt x="15521" y="161514"/>
                  </a:lnTo>
                  <a:lnTo>
                    <a:pt x="3997" y="203485"/>
                  </a:lnTo>
                  <a:lnTo>
                    <a:pt x="0" y="248080"/>
                  </a:lnTo>
                  <a:lnTo>
                    <a:pt x="0" y="1397826"/>
                  </a:lnTo>
                  <a:lnTo>
                    <a:pt x="3997" y="1442421"/>
                  </a:lnTo>
                  <a:lnTo>
                    <a:pt x="15521" y="1484393"/>
                  </a:lnTo>
                  <a:lnTo>
                    <a:pt x="33872" y="1523043"/>
                  </a:lnTo>
                  <a:lnTo>
                    <a:pt x="58347" y="1557670"/>
                  </a:lnTo>
                  <a:lnTo>
                    <a:pt x="88247" y="1587571"/>
                  </a:lnTo>
                  <a:lnTo>
                    <a:pt x="122872" y="1612047"/>
                  </a:lnTo>
                  <a:lnTo>
                    <a:pt x="161519" y="1630398"/>
                  </a:lnTo>
                  <a:lnTo>
                    <a:pt x="203489" y="1641922"/>
                  </a:lnTo>
                  <a:lnTo>
                    <a:pt x="248080" y="1645919"/>
                  </a:lnTo>
                  <a:lnTo>
                    <a:pt x="1240403" y="1645919"/>
                  </a:lnTo>
                  <a:lnTo>
                    <a:pt x="1284994" y="1641922"/>
                  </a:lnTo>
                  <a:lnTo>
                    <a:pt x="1326964" y="1630398"/>
                  </a:lnTo>
                  <a:lnTo>
                    <a:pt x="1365611" y="1612047"/>
                  </a:lnTo>
                  <a:lnTo>
                    <a:pt x="1400235" y="1587571"/>
                  </a:lnTo>
                  <a:lnTo>
                    <a:pt x="1430136" y="1557670"/>
                  </a:lnTo>
                  <a:lnTo>
                    <a:pt x="1454612" y="1523043"/>
                  </a:lnTo>
                  <a:lnTo>
                    <a:pt x="1472962" y="1484393"/>
                  </a:lnTo>
                  <a:lnTo>
                    <a:pt x="1484486" y="1442421"/>
                  </a:lnTo>
                  <a:lnTo>
                    <a:pt x="1488484" y="1397826"/>
                  </a:lnTo>
                  <a:lnTo>
                    <a:pt x="1488484" y="248080"/>
                  </a:lnTo>
                  <a:lnTo>
                    <a:pt x="1484486" y="203485"/>
                  </a:lnTo>
                  <a:lnTo>
                    <a:pt x="1472962" y="161514"/>
                  </a:lnTo>
                  <a:lnTo>
                    <a:pt x="1454612" y="122866"/>
                  </a:lnTo>
                  <a:lnTo>
                    <a:pt x="1430136" y="88242"/>
                  </a:lnTo>
                  <a:lnTo>
                    <a:pt x="1400235" y="58343"/>
                  </a:lnTo>
                  <a:lnTo>
                    <a:pt x="1365611" y="33868"/>
                  </a:lnTo>
                  <a:lnTo>
                    <a:pt x="1326964" y="15519"/>
                  </a:lnTo>
                  <a:lnTo>
                    <a:pt x="1284994" y="3995"/>
                  </a:lnTo>
                  <a:lnTo>
                    <a:pt x="1240403" y="0"/>
                  </a:lnTo>
                  <a:close/>
                </a:path>
              </a:pathLst>
            </a:custGeom>
            <a:solidFill>
              <a:srgbClr val="D93C00"/>
            </a:solidFill>
          </p:spPr>
          <p:txBody>
            <a:bodyPr wrap="square" lIns="0" tIns="0" rIns="0" bIns="0" rtlCol="0"/>
            <a:lstStyle/>
            <a:p>
              <a:endParaRPr/>
            </a:p>
          </p:txBody>
        </p:sp>
      </p:grpSp>
      <p:sp>
        <p:nvSpPr>
          <p:cNvPr id="17" name="object 17"/>
          <p:cNvSpPr txBox="1"/>
          <p:nvPr/>
        </p:nvSpPr>
        <p:spPr>
          <a:xfrm>
            <a:off x="3478859" y="2594609"/>
            <a:ext cx="1532131" cy="745460"/>
          </a:xfrm>
          <a:prstGeom prst="rect">
            <a:avLst/>
          </a:prstGeom>
        </p:spPr>
        <p:txBody>
          <a:bodyPr vert="horz" wrap="square" lIns="0" tIns="13970" rIns="0" bIns="0" rtlCol="0">
            <a:spAutoFit/>
          </a:bodyPr>
          <a:lstStyle/>
          <a:p>
            <a:pPr marL="12065" marR="5080" indent="-635" algn="ctr">
              <a:lnSpc>
                <a:spcPct val="99200"/>
              </a:lnSpc>
              <a:spcBef>
                <a:spcPts val="110"/>
              </a:spcBef>
            </a:pPr>
            <a:r>
              <a:rPr sz="1600" b="1" spc="-10" dirty="0">
                <a:solidFill>
                  <a:srgbClr val="FFFFFF"/>
                </a:solidFill>
                <a:latin typeface="Trebuchet MS"/>
                <a:cs typeface="Trebuchet MS"/>
              </a:rPr>
              <a:t>Avoid Prepayment Penalties</a:t>
            </a:r>
            <a:endParaRPr sz="1600" b="1" dirty="0">
              <a:latin typeface="Trebuchet MS"/>
              <a:cs typeface="Trebuchet MS"/>
            </a:endParaRPr>
          </a:p>
        </p:txBody>
      </p:sp>
      <p:grpSp>
        <p:nvGrpSpPr>
          <p:cNvPr id="18" name="object 18"/>
          <p:cNvGrpSpPr/>
          <p:nvPr/>
        </p:nvGrpSpPr>
        <p:grpSpPr>
          <a:xfrm>
            <a:off x="3860024" y="2371202"/>
            <a:ext cx="5261729" cy="2009987"/>
            <a:chOff x="2336023" y="2371202"/>
            <a:chExt cx="5261729" cy="2009987"/>
          </a:xfrm>
        </p:grpSpPr>
        <p:pic>
          <p:nvPicPr>
            <p:cNvPr id="19" name="object 19"/>
            <p:cNvPicPr/>
            <p:nvPr/>
          </p:nvPicPr>
          <p:blipFill>
            <a:blip r:embed="rId5" cstate="print"/>
            <a:stretch>
              <a:fillRect/>
            </a:stretch>
          </p:blipFill>
          <p:spPr>
            <a:xfrm>
              <a:off x="2336023" y="3707979"/>
              <a:ext cx="740663" cy="472440"/>
            </a:xfrm>
            <a:prstGeom prst="rect">
              <a:avLst/>
            </a:prstGeom>
          </p:spPr>
        </p:pic>
        <p:sp>
          <p:nvSpPr>
            <p:cNvPr id="20" name="object 20"/>
            <p:cNvSpPr/>
            <p:nvPr/>
          </p:nvSpPr>
          <p:spPr>
            <a:xfrm>
              <a:off x="5884065" y="2371202"/>
              <a:ext cx="1713687" cy="2009987"/>
            </a:xfrm>
            <a:custGeom>
              <a:avLst/>
              <a:gdLst/>
              <a:ahLst/>
              <a:cxnLst/>
              <a:rect l="l" t="t" r="r" b="b"/>
              <a:pathLst>
                <a:path w="1489709" h="1645920">
                  <a:moveTo>
                    <a:pt x="1241000" y="0"/>
                  </a:moveTo>
                  <a:lnTo>
                    <a:pt x="248199" y="0"/>
                  </a:lnTo>
                  <a:lnTo>
                    <a:pt x="203586" y="3999"/>
                  </a:lnTo>
                  <a:lnTo>
                    <a:pt x="161594" y="15527"/>
                  </a:lnTo>
                  <a:lnTo>
                    <a:pt x="122928" y="33886"/>
                  </a:lnTo>
                  <a:lnTo>
                    <a:pt x="88287" y="58373"/>
                  </a:lnTo>
                  <a:lnTo>
                    <a:pt x="58373" y="88287"/>
                  </a:lnTo>
                  <a:lnTo>
                    <a:pt x="33886" y="122928"/>
                  </a:lnTo>
                  <a:lnTo>
                    <a:pt x="15527" y="161594"/>
                  </a:lnTo>
                  <a:lnTo>
                    <a:pt x="3999" y="203586"/>
                  </a:lnTo>
                  <a:lnTo>
                    <a:pt x="0" y="248199"/>
                  </a:lnTo>
                  <a:lnTo>
                    <a:pt x="0" y="1397707"/>
                  </a:lnTo>
                  <a:lnTo>
                    <a:pt x="3999" y="1442322"/>
                  </a:lnTo>
                  <a:lnTo>
                    <a:pt x="15527" y="1484313"/>
                  </a:lnTo>
                  <a:lnTo>
                    <a:pt x="33886" y="1522981"/>
                  </a:lnTo>
                  <a:lnTo>
                    <a:pt x="58373" y="1557624"/>
                  </a:lnTo>
                  <a:lnTo>
                    <a:pt x="88287" y="1587540"/>
                  </a:lnTo>
                  <a:lnTo>
                    <a:pt x="122928" y="1612030"/>
                  </a:lnTo>
                  <a:lnTo>
                    <a:pt x="161594" y="1630389"/>
                  </a:lnTo>
                  <a:lnTo>
                    <a:pt x="203586" y="1641919"/>
                  </a:lnTo>
                  <a:lnTo>
                    <a:pt x="248199" y="1645919"/>
                  </a:lnTo>
                  <a:lnTo>
                    <a:pt x="1241000" y="1645919"/>
                  </a:lnTo>
                  <a:lnTo>
                    <a:pt x="1285613" y="1641919"/>
                  </a:lnTo>
                  <a:lnTo>
                    <a:pt x="1327605" y="1630389"/>
                  </a:lnTo>
                  <a:lnTo>
                    <a:pt x="1366271" y="1612030"/>
                  </a:lnTo>
                  <a:lnTo>
                    <a:pt x="1400911" y="1587540"/>
                  </a:lnTo>
                  <a:lnTo>
                    <a:pt x="1430826" y="1557624"/>
                  </a:lnTo>
                  <a:lnTo>
                    <a:pt x="1455313" y="1522981"/>
                  </a:lnTo>
                  <a:lnTo>
                    <a:pt x="1473672" y="1484313"/>
                  </a:lnTo>
                  <a:lnTo>
                    <a:pt x="1485201" y="1442322"/>
                  </a:lnTo>
                  <a:lnTo>
                    <a:pt x="1489200" y="1397707"/>
                  </a:lnTo>
                  <a:lnTo>
                    <a:pt x="1489200" y="248199"/>
                  </a:lnTo>
                  <a:lnTo>
                    <a:pt x="1485201" y="203586"/>
                  </a:lnTo>
                  <a:lnTo>
                    <a:pt x="1473672" y="161594"/>
                  </a:lnTo>
                  <a:lnTo>
                    <a:pt x="1455313" y="122928"/>
                  </a:lnTo>
                  <a:lnTo>
                    <a:pt x="1430826" y="88287"/>
                  </a:lnTo>
                  <a:lnTo>
                    <a:pt x="1400911" y="58373"/>
                  </a:lnTo>
                  <a:lnTo>
                    <a:pt x="1366271" y="33886"/>
                  </a:lnTo>
                  <a:lnTo>
                    <a:pt x="1327605" y="15527"/>
                  </a:lnTo>
                  <a:lnTo>
                    <a:pt x="1285613" y="3999"/>
                  </a:lnTo>
                  <a:lnTo>
                    <a:pt x="1241000" y="0"/>
                  </a:lnTo>
                  <a:close/>
                </a:path>
              </a:pathLst>
            </a:custGeom>
            <a:solidFill>
              <a:srgbClr val="66A5BB"/>
            </a:solidFill>
          </p:spPr>
          <p:txBody>
            <a:bodyPr wrap="square" lIns="0" tIns="0" rIns="0" bIns="0" rtlCol="0"/>
            <a:lstStyle/>
            <a:p>
              <a:endParaRPr/>
            </a:p>
          </p:txBody>
        </p:sp>
      </p:grpSp>
      <p:sp>
        <p:nvSpPr>
          <p:cNvPr id="21" name="object 21"/>
          <p:cNvSpPr txBox="1"/>
          <p:nvPr/>
        </p:nvSpPr>
        <p:spPr>
          <a:xfrm>
            <a:off x="7408066" y="2608866"/>
            <a:ext cx="1713687" cy="745460"/>
          </a:xfrm>
          <a:prstGeom prst="rect">
            <a:avLst/>
          </a:prstGeom>
        </p:spPr>
        <p:txBody>
          <a:bodyPr vert="horz" wrap="square" lIns="0" tIns="13970" rIns="0" bIns="0" rtlCol="0">
            <a:spAutoFit/>
          </a:bodyPr>
          <a:lstStyle/>
          <a:p>
            <a:pPr marL="12700" marR="5080" indent="28575" algn="ctr">
              <a:lnSpc>
                <a:spcPct val="99200"/>
              </a:lnSpc>
              <a:spcBef>
                <a:spcPts val="110"/>
              </a:spcBef>
            </a:pPr>
            <a:r>
              <a:rPr sz="1600" b="1" spc="-20" dirty="0">
                <a:solidFill>
                  <a:srgbClr val="FFFFFF"/>
                </a:solidFill>
                <a:latin typeface="Trebuchet MS"/>
                <a:cs typeface="Trebuchet MS"/>
              </a:rPr>
              <a:t>Give</a:t>
            </a:r>
            <a:r>
              <a:rPr sz="1600" b="1" spc="-75" dirty="0">
                <a:solidFill>
                  <a:srgbClr val="FFFFFF"/>
                </a:solidFill>
                <a:latin typeface="Trebuchet MS"/>
                <a:cs typeface="Trebuchet MS"/>
              </a:rPr>
              <a:t> </a:t>
            </a:r>
            <a:r>
              <a:rPr sz="1600" b="1" spc="-10" dirty="0">
                <a:solidFill>
                  <a:srgbClr val="FFFFFF"/>
                </a:solidFill>
                <a:latin typeface="Trebuchet MS"/>
                <a:cs typeface="Trebuchet MS"/>
              </a:rPr>
              <a:t>financial responsibility </a:t>
            </a:r>
            <a:r>
              <a:rPr sz="1600" b="1" dirty="0">
                <a:solidFill>
                  <a:srgbClr val="FFFFFF"/>
                </a:solidFill>
                <a:latin typeface="Trebuchet MS"/>
                <a:cs typeface="Trebuchet MS"/>
              </a:rPr>
              <a:t>to</a:t>
            </a:r>
            <a:r>
              <a:rPr sz="1600" b="1" spc="-55" dirty="0">
                <a:solidFill>
                  <a:srgbClr val="FFFFFF"/>
                </a:solidFill>
                <a:latin typeface="Trebuchet MS"/>
                <a:cs typeface="Trebuchet MS"/>
              </a:rPr>
              <a:t> </a:t>
            </a:r>
            <a:r>
              <a:rPr sz="1600" b="1" dirty="0">
                <a:solidFill>
                  <a:srgbClr val="FFFFFF"/>
                </a:solidFill>
                <a:latin typeface="Trebuchet MS"/>
                <a:cs typeface="Trebuchet MS"/>
              </a:rPr>
              <a:t>the</a:t>
            </a:r>
            <a:r>
              <a:rPr sz="1600" b="1" spc="-65" dirty="0">
                <a:solidFill>
                  <a:srgbClr val="FFFFFF"/>
                </a:solidFill>
                <a:latin typeface="Trebuchet MS"/>
                <a:cs typeface="Trebuchet MS"/>
              </a:rPr>
              <a:t> </a:t>
            </a:r>
            <a:r>
              <a:rPr sz="1600" b="1" spc="-10" dirty="0">
                <a:solidFill>
                  <a:srgbClr val="FFFFFF"/>
                </a:solidFill>
                <a:latin typeface="Trebuchet MS"/>
                <a:cs typeface="Trebuchet MS"/>
              </a:rPr>
              <a:t>student</a:t>
            </a:r>
            <a:endParaRPr sz="1600" b="1" dirty="0">
              <a:latin typeface="Trebuchet MS"/>
              <a:cs typeface="Trebuchet MS"/>
            </a:endParaRPr>
          </a:p>
        </p:txBody>
      </p:sp>
      <p:grpSp>
        <p:nvGrpSpPr>
          <p:cNvPr id="22" name="object 22"/>
          <p:cNvGrpSpPr/>
          <p:nvPr/>
        </p:nvGrpSpPr>
        <p:grpSpPr>
          <a:xfrm>
            <a:off x="7857954" y="2371202"/>
            <a:ext cx="3148997" cy="2016717"/>
            <a:chOff x="5816027" y="2735270"/>
            <a:chExt cx="2596841" cy="1645920"/>
          </a:xfrm>
        </p:grpSpPr>
        <p:pic>
          <p:nvPicPr>
            <p:cNvPr id="23" name="object 23"/>
            <p:cNvPicPr/>
            <p:nvPr/>
          </p:nvPicPr>
          <p:blipFill>
            <a:blip r:embed="rId6" cstate="print"/>
            <a:stretch>
              <a:fillRect/>
            </a:stretch>
          </p:blipFill>
          <p:spPr>
            <a:xfrm>
              <a:off x="5816027" y="3727350"/>
              <a:ext cx="557784" cy="557784"/>
            </a:xfrm>
            <a:prstGeom prst="rect">
              <a:avLst/>
            </a:prstGeom>
          </p:spPr>
        </p:pic>
        <p:sp>
          <p:nvSpPr>
            <p:cNvPr id="24" name="object 24"/>
            <p:cNvSpPr/>
            <p:nvPr/>
          </p:nvSpPr>
          <p:spPr>
            <a:xfrm>
              <a:off x="6999665" y="2735270"/>
              <a:ext cx="1413203" cy="1645920"/>
            </a:xfrm>
            <a:custGeom>
              <a:avLst/>
              <a:gdLst/>
              <a:ahLst/>
              <a:cxnLst/>
              <a:rect l="l" t="t" r="r" b="b"/>
              <a:pathLst>
                <a:path w="1489709" h="1645920">
                  <a:moveTo>
                    <a:pt x="1240988" y="0"/>
                  </a:moveTo>
                  <a:lnTo>
                    <a:pt x="248199" y="0"/>
                  </a:lnTo>
                  <a:lnTo>
                    <a:pt x="203586" y="3999"/>
                  </a:lnTo>
                  <a:lnTo>
                    <a:pt x="161594" y="15527"/>
                  </a:lnTo>
                  <a:lnTo>
                    <a:pt x="122928" y="33886"/>
                  </a:lnTo>
                  <a:lnTo>
                    <a:pt x="88287" y="58373"/>
                  </a:lnTo>
                  <a:lnTo>
                    <a:pt x="58373" y="88287"/>
                  </a:lnTo>
                  <a:lnTo>
                    <a:pt x="33886" y="122928"/>
                  </a:lnTo>
                  <a:lnTo>
                    <a:pt x="15527" y="161594"/>
                  </a:lnTo>
                  <a:lnTo>
                    <a:pt x="3999" y="203586"/>
                  </a:lnTo>
                  <a:lnTo>
                    <a:pt x="0" y="248199"/>
                  </a:lnTo>
                  <a:lnTo>
                    <a:pt x="0" y="1397707"/>
                  </a:lnTo>
                  <a:lnTo>
                    <a:pt x="3999" y="1442322"/>
                  </a:lnTo>
                  <a:lnTo>
                    <a:pt x="15527" y="1484313"/>
                  </a:lnTo>
                  <a:lnTo>
                    <a:pt x="33886" y="1522981"/>
                  </a:lnTo>
                  <a:lnTo>
                    <a:pt x="58373" y="1557624"/>
                  </a:lnTo>
                  <a:lnTo>
                    <a:pt x="88287" y="1587540"/>
                  </a:lnTo>
                  <a:lnTo>
                    <a:pt x="122928" y="1612030"/>
                  </a:lnTo>
                  <a:lnTo>
                    <a:pt x="161594" y="1630389"/>
                  </a:lnTo>
                  <a:lnTo>
                    <a:pt x="203586" y="1641919"/>
                  </a:lnTo>
                  <a:lnTo>
                    <a:pt x="248199" y="1645919"/>
                  </a:lnTo>
                  <a:lnTo>
                    <a:pt x="1240988" y="1645919"/>
                  </a:lnTo>
                  <a:lnTo>
                    <a:pt x="1285605" y="1641919"/>
                  </a:lnTo>
                  <a:lnTo>
                    <a:pt x="1327599" y="1630389"/>
                  </a:lnTo>
                  <a:lnTo>
                    <a:pt x="1366267" y="1612030"/>
                  </a:lnTo>
                  <a:lnTo>
                    <a:pt x="1400910" y="1587540"/>
                  </a:lnTo>
                  <a:lnTo>
                    <a:pt x="1430825" y="1557624"/>
                  </a:lnTo>
                  <a:lnTo>
                    <a:pt x="1455313" y="1522981"/>
                  </a:lnTo>
                  <a:lnTo>
                    <a:pt x="1473672" y="1484313"/>
                  </a:lnTo>
                  <a:lnTo>
                    <a:pt x="1485201" y="1442322"/>
                  </a:lnTo>
                  <a:lnTo>
                    <a:pt x="1489200" y="1397707"/>
                  </a:lnTo>
                  <a:lnTo>
                    <a:pt x="1489200" y="248199"/>
                  </a:lnTo>
                  <a:lnTo>
                    <a:pt x="1485201" y="203586"/>
                  </a:lnTo>
                  <a:lnTo>
                    <a:pt x="1473672" y="161594"/>
                  </a:lnTo>
                  <a:lnTo>
                    <a:pt x="1455313" y="122928"/>
                  </a:lnTo>
                  <a:lnTo>
                    <a:pt x="1430825" y="88287"/>
                  </a:lnTo>
                  <a:lnTo>
                    <a:pt x="1400910" y="58373"/>
                  </a:lnTo>
                  <a:lnTo>
                    <a:pt x="1366267" y="33886"/>
                  </a:lnTo>
                  <a:lnTo>
                    <a:pt x="1327599" y="15527"/>
                  </a:lnTo>
                  <a:lnTo>
                    <a:pt x="1285605" y="3999"/>
                  </a:lnTo>
                  <a:lnTo>
                    <a:pt x="1240988" y="0"/>
                  </a:lnTo>
                  <a:close/>
                </a:path>
              </a:pathLst>
            </a:custGeom>
            <a:solidFill>
              <a:srgbClr val="E1D033"/>
            </a:solidFill>
          </p:spPr>
          <p:txBody>
            <a:bodyPr wrap="square" lIns="0" tIns="0" rIns="0" bIns="0" rtlCol="0"/>
            <a:lstStyle/>
            <a:p>
              <a:endParaRPr/>
            </a:p>
          </p:txBody>
        </p:sp>
      </p:grpSp>
      <p:sp>
        <p:nvSpPr>
          <p:cNvPr id="25" name="object 25"/>
          <p:cNvSpPr txBox="1"/>
          <p:nvPr/>
        </p:nvSpPr>
        <p:spPr>
          <a:xfrm>
            <a:off x="9262451" y="2613416"/>
            <a:ext cx="1767341" cy="745460"/>
          </a:xfrm>
          <a:prstGeom prst="rect">
            <a:avLst/>
          </a:prstGeom>
        </p:spPr>
        <p:txBody>
          <a:bodyPr vert="horz" wrap="square" lIns="0" tIns="13970" rIns="0" bIns="0" rtlCol="0">
            <a:spAutoFit/>
          </a:bodyPr>
          <a:lstStyle/>
          <a:p>
            <a:pPr marL="12700" marR="5080" indent="114300" algn="ctr">
              <a:lnSpc>
                <a:spcPct val="99200"/>
              </a:lnSpc>
              <a:spcBef>
                <a:spcPts val="110"/>
              </a:spcBef>
            </a:pPr>
            <a:r>
              <a:rPr sz="1600" b="1" dirty="0">
                <a:solidFill>
                  <a:srgbClr val="FFFFFF"/>
                </a:solidFill>
                <a:latin typeface="Trebuchet MS"/>
                <a:cs typeface="Trebuchet MS"/>
              </a:rPr>
              <a:t>Help build</a:t>
            </a:r>
            <a:r>
              <a:rPr sz="1600" b="1" spc="-10" dirty="0">
                <a:solidFill>
                  <a:srgbClr val="FFFFFF"/>
                </a:solidFill>
                <a:latin typeface="Trebuchet MS"/>
                <a:cs typeface="Trebuchet MS"/>
              </a:rPr>
              <a:t> </a:t>
            </a:r>
            <a:r>
              <a:rPr sz="1600" b="1" spc="-50" dirty="0">
                <a:solidFill>
                  <a:srgbClr val="FFFFFF"/>
                </a:solidFill>
                <a:latin typeface="Trebuchet MS"/>
                <a:cs typeface="Trebuchet MS"/>
              </a:rPr>
              <a:t>a </a:t>
            </a:r>
            <a:r>
              <a:rPr sz="1600" b="1" spc="-10" dirty="0">
                <a:solidFill>
                  <a:srgbClr val="FFFFFF"/>
                </a:solidFill>
                <a:latin typeface="Trebuchet MS"/>
                <a:cs typeface="Trebuchet MS"/>
              </a:rPr>
              <a:t>credit</a:t>
            </a:r>
            <a:r>
              <a:rPr sz="1600" b="1" spc="-95" dirty="0">
                <a:solidFill>
                  <a:srgbClr val="FFFFFF"/>
                </a:solidFill>
                <a:latin typeface="Trebuchet MS"/>
                <a:cs typeface="Trebuchet MS"/>
              </a:rPr>
              <a:t> </a:t>
            </a:r>
            <a:r>
              <a:rPr sz="1600" b="1" spc="-10" dirty="0">
                <a:solidFill>
                  <a:srgbClr val="FFFFFF"/>
                </a:solidFill>
                <a:latin typeface="Trebuchet MS"/>
                <a:cs typeface="Trebuchet MS"/>
              </a:rPr>
              <a:t>portfolio </a:t>
            </a:r>
            <a:r>
              <a:rPr sz="1600" b="1" dirty="0">
                <a:solidFill>
                  <a:srgbClr val="FFFFFF"/>
                </a:solidFill>
                <a:latin typeface="Trebuchet MS"/>
                <a:cs typeface="Trebuchet MS"/>
              </a:rPr>
              <a:t>for</a:t>
            </a:r>
            <a:r>
              <a:rPr sz="1600" b="1" spc="-65" dirty="0">
                <a:solidFill>
                  <a:srgbClr val="FFFFFF"/>
                </a:solidFill>
                <a:latin typeface="Trebuchet MS"/>
                <a:cs typeface="Trebuchet MS"/>
              </a:rPr>
              <a:t> </a:t>
            </a:r>
            <a:r>
              <a:rPr sz="1600" b="1" dirty="0">
                <a:solidFill>
                  <a:srgbClr val="FFFFFF"/>
                </a:solidFill>
                <a:latin typeface="Trebuchet MS"/>
                <a:cs typeface="Trebuchet MS"/>
              </a:rPr>
              <a:t>the</a:t>
            </a:r>
            <a:r>
              <a:rPr sz="1600" b="1" spc="-70" dirty="0">
                <a:solidFill>
                  <a:srgbClr val="FFFFFF"/>
                </a:solidFill>
                <a:latin typeface="Trebuchet MS"/>
                <a:cs typeface="Trebuchet MS"/>
              </a:rPr>
              <a:t> </a:t>
            </a:r>
            <a:r>
              <a:rPr sz="1600" b="1" spc="-10" dirty="0">
                <a:solidFill>
                  <a:srgbClr val="FFFFFF"/>
                </a:solidFill>
                <a:latin typeface="Trebuchet MS"/>
                <a:cs typeface="Trebuchet MS"/>
              </a:rPr>
              <a:t>student</a:t>
            </a:r>
            <a:endParaRPr sz="1600" b="1" dirty="0">
              <a:latin typeface="Trebuchet MS"/>
              <a:cs typeface="Trebuchet MS"/>
            </a:endParaRPr>
          </a:p>
        </p:txBody>
      </p:sp>
      <p:grpSp>
        <p:nvGrpSpPr>
          <p:cNvPr id="26" name="object 26"/>
          <p:cNvGrpSpPr/>
          <p:nvPr/>
        </p:nvGrpSpPr>
        <p:grpSpPr>
          <a:xfrm>
            <a:off x="931333" y="3778430"/>
            <a:ext cx="10651067" cy="2088969"/>
            <a:chOff x="527319" y="3778430"/>
            <a:chExt cx="8067040" cy="2088969"/>
          </a:xfrm>
        </p:grpSpPr>
        <p:pic>
          <p:nvPicPr>
            <p:cNvPr id="27" name="object 27"/>
            <p:cNvPicPr/>
            <p:nvPr/>
          </p:nvPicPr>
          <p:blipFill>
            <a:blip r:embed="rId7" cstate="print"/>
            <a:stretch>
              <a:fillRect/>
            </a:stretch>
          </p:blipFill>
          <p:spPr>
            <a:xfrm>
              <a:off x="7295932" y="3778430"/>
              <a:ext cx="633983" cy="423671"/>
            </a:xfrm>
            <a:prstGeom prst="rect">
              <a:avLst/>
            </a:prstGeom>
          </p:spPr>
        </p:pic>
        <p:sp>
          <p:nvSpPr>
            <p:cNvPr id="28" name="object 28"/>
            <p:cNvSpPr/>
            <p:nvPr/>
          </p:nvSpPr>
          <p:spPr>
            <a:xfrm>
              <a:off x="527319" y="4648199"/>
              <a:ext cx="8067040" cy="1219200"/>
            </a:xfrm>
            <a:custGeom>
              <a:avLst/>
              <a:gdLst/>
              <a:ahLst/>
              <a:cxnLst/>
              <a:rect l="l" t="t" r="r" b="b"/>
              <a:pathLst>
                <a:path w="8067040" h="1219200">
                  <a:moveTo>
                    <a:pt x="7863788" y="0"/>
                  </a:moveTo>
                  <a:lnTo>
                    <a:pt x="203201" y="0"/>
                  </a:lnTo>
                  <a:lnTo>
                    <a:pt x="156608" y="5366"/>
                  </a:lnTo>
                  <a:lnTo>
                    <a:pt x="113838" y="20653"/>
                  </a:lnTo>
                  <a:lnTo>
                    <a:pt x="76109" y="44641"/>
                  </a:lnTo>
                  <a:lnTo>
                    <a:pt x="44640" y="76109"/>
                  </a:lnTo>
                  <a:lnTo>
                    <a:pt x="20653" y="113838"/>
                  </a:lnTo>
                  <a:lnTo>
                    <a:pt x="5366" y="156609"/>
                  </a:lnTo>
                  <a:lnTo>
                    <a:pt x="0" y="203201"/>
                  </a:lnTo>
                  <a:lnTo>
                    <a:pt x="0" y="1015998"/>
                  </a:lnTo>
                  <a:lnTo>
                    <a:pt x="5366" y="1062590"/>
                  </a:lnTo>
                  <a:lnTo>
                    <a:pt x="20653" y="1105361"/>
                  </a:lnTo>
                  <a:lnTo>
                    <a:pt x="44640" y="1143090"/>
                  </a:lnTo>
                  <a:lnTo>
                    <a:pt x="76109" y="1174558"/>
                  </a:lnTo>
                  <a:lnTo>
                    <a:pt x="113838" y="1198546"/>
                  </a:lnTo>
                  <a:lnTo>
                    <a:pt x="156608" y="1213833"/>
                  </a:lnTo>
                  <a:lnTo>
                    <a:pt x="203201" y="1219199"/>
                  </a:lnTo>
                  <a:lnTo>
                    <a:pt x="7863788" y="1219199"/>
                  </a:lnTo>
                  <a:lnTo>
                    <a:pt x="7910380" y="1213833"/>
                  </a:lnTo>
                  <a:lnTo>
                    <a:pt x="7953151" y="1198546"/>
                  </a:lnTo>
                  <a:lnTo>
                    <a:pt x="7990880" y="1174558"/>
                  </a:lnTo>
                  <a:lnTo>
                    <a:pt x="8022348" y="1143090"/>
                  </a:lnTo>
                  <a:lnTo>
                    <a:pt x="8046336" y="1105361"/>
                  </a:lnTo>
                  <a:lnTo>
                    <a:pt x="8061623" y="1062590"/>
                  </a:lnTo>
                  <a:lnTo>
                    <a:pt x="8066989" y="1015998"/>
                  </a:lnTo>
                  <a:lnTo>
                    <a:pt x="8066989" y="203201"/>
                  </a:lnTo>
                  <a:lnTo>
                    <a:pt x="8061623" y="156609"/>
                  </a:lnTo>
                  <a:lnTo>
                    <a:pt x="8046336" y="113838"/>
                  </a:lnTo>
                  <a:lnTo>
                    <a:pt x="8022348" y="76109"/>
                  </a:lnTo>
                  <a:lnTo>
                    <a:pt x="7990880" y="44641"/>
                  </a:lnTo>
                  <a:lnTo>
                    <a:pt x="7953151" y="20653"/>
                  </a:lnTo>
                  <a:lnTo>
                    <a:pt x="7910380" y="5366"/>
                  </a:lnTo>
                  <a:lnTo>
                    <a:pt x="7863788" y="0"/>
                  </a:lnTo>
                  <a:close/>
                </a:path>
              </a:pathLst>
            </a:custGeom>
            <a:solidFill>
              <a:srgbClr val="008555"/>
            </a:solidFill>
          </p:spPr>
          <p:txBody>
            <a:bodyPr wrap="square" lIns="0" tIns="0" rIns="0" bIns="0" rtlCol="0"/>
            <a:lstStyle/>
            <a:p>
              <a:endParaRPr/>
            </a:p>
          </p:txBody>
        </p:sp>
        <p:pic>
          <p:nvPicPr>
            <p:cNvPr id="29" name="object 29"/>
            <p:cNvPicPr/>
            <p:nvPr/>
          </p:nvPicPr>
          <p:blipFill>
            <a:blip r:embed="rId8" cstate="print"/>
            <a:stretch>
              <a:fillRect/>
            </a:stretch>
          </p:blipFill>
          <p:spPr>
            <a:xfrm>
              <a:off x="780287" y="4861559"/>
              <a:ext cx="752856" cy="777240"/>
            </a:xfrm>
            <a:prstGeom prst="rect">
              <a:avLst/>
            </a:prstGeom>
          </p:spPr>
        </p:pic>
      </p:grpSp>
      <p:sp>
        <p:nvSpPr>
          <p:cNvPr id="30" name="object 30"/>
          <p:cNvSpPr txBox="1"/>
          <p:nvPr/>
        </p:nvSpPr>
        <p:spPr>
          <a:xfrm>
            <a:off x="2445736" y="4852924"/>
            <a:ext cx="8584055" cy="763799"/>
          </a:xfrm>
          <a:prstGeom prst="rect">
            <a:avLst/>
          </a:prstGeom>
        </p:spPr>
        <p:txBody>
          <a:bodyPr vert="horz" wrap="square" lIns="0" tIns="22860" rIns="0" bIns="0" rtlCol="0">
            <a:spAutoFit/>
          </a:bodyPr>
          <a:lstStyle/>
          <a:p>
            <a:pPr marL="12700" marR="5080" algn="l">
              <a:lnSpc>
                <a:spcPts val="1900"/>
              </a:lnSpc>
              <a:spcBef>
                <a:spcPts val="180"/>
              </a:spcBef>
            </a:pPr>
            <a:r>
              <a:rPr sz="2400" dirty="0">
                <a:solidFill>
                  <a:srgbClr val="FFFFFF"/>
                </a:solidFill>
                <a:latin typeface="Trebuchet MS"/>
                <a:cs typeface="Trebuchet MS"/>
              </a:rPr>
              <a:t>Private</a:t>
            </a:r>
            <a:r>
              <a:rPr sz="2400" spc="5" dirty="0">
                <a:solidFill>
                  <a:srgbClr val="FFFFFF"/>
                </a:solidFill>
                <a:latin typeface="Trebuchet MS"/>
                <a:cs typeface="Trebuchet MS"/>
              </a:rPr>
              <a:t> </a:t>
            </a:r>
            <a:r>
              <a:rPr sz="2400" dirty="0">
                <a:solidFill>
                  <a:srgbClr val="FFFFFF"/>
                </a:solidFill>
                <a:latin typeface="Trebuchet MS"/>
                <a:cs typeface="Trebuchet MS"/>
              </a:rPr>
              <a:t>student</a:t>
            </a:r>
            <a:r>
              <a:rPr sz="2400" spc="10" dirty="0">
                <a:solidFill>
                  <a:srgbClr val="FFFFFF"/>
                </a:solidFill>
                <a:latin typeface="Trebuchet MS"/>
                <a:cs typeface="Trebuchet MS"/>
              </a:rPr>
              <a:t> </a:t>
            </a:r>
            <a:r>
              <a:rPr sz="2400" dirty="0">
                <a:solidFill>
                  <a:srgbClr val="FFFFFF"/>
                </a:solidFill>
                <a:latin typeface="Trebuchet MS"/>
                <a:cs typeface="Trebuchet MS"/>
              </a:rPr>
              <a:t>loan</a:t>
            </a:r>
            <a:r>
              <a:rPr sz="2400" spc="30" dirty="0">
                <a:solidFill>
                  <a:srgbClr val="FFFFFF"/>
                </a:solidFill>
                <a:latin typeface="Trebuchet MS"/>
                <a:cs typeface="Trebuchet MS"/>
              </a:rPr>
              <a:t> </a:t>
            </a:r>
            <a:r>
              <a:rPr sz="2400" dirty="0">
                <a:solidFill>
                  <a:srgbClr val="FFFFFF"/>
                </a:solidFill>
                <a:latin typeface="Trebuchet MS"/>
                <a:cs typeface="Trebuchet MS"/>
              </a:rPr>
              <a:t>lenders</a:t>
            </a:r>
            <a:r>
              <a:rPr sz="2400" spc="25" dirty="0">
                <a:solidFill>
                  <a:srgbClr val="FFFFFF"/>
                </a:solidFill>
                <a:latin typeface="Trebuchet MS"/>
                <a:cs typeface="Trebuchet MS"/>
              </a:rPr>
              <a:t> </a:t>
            </a:r>
            <a:r>
              <a:rPr sz="2400" spc="-10" dirty="0">
                <a:solidFill>
                  <a:srgbClr val="FFFFFF"/>
                </a:solidFill>
                <a:latin typeface="Trebuchet MS"/>
                <a:cs typeface="Trebuchet MS"/>
              </a:rPr>
              <a:t>let</a:t>
            </a:r>
            <a:r>
              <a:rPr sz="2400" spc="40" dirty="0">
                <a:solidFill>
                  <a:srgbClr val="FFFFFF"/>
                </a:solidFill>
                <a:latin typeface="Trebuchet MS"/>
                <a:cs typeface="Trebuchet MS"/>
              </a:rPr>
              <a:t> </a:t>
            </a:r>
            <a:r>
              <a:rPr sz="2400" dirty="0">
                <a:solidFill>
                  <a:srgbClr val="49FF75"/>
                </a:solidFill>
                <a:latin typeface="Trebuchet MS"/>
                <a:cs typeface="Trebuchet MS"/>
              </a:rPr>
              <a:t>borrowers</a:t>
            </a:r>
            <a:r>
              <a:rPr sz="2400" spc="10" dirty="0">
                <a:solidFill>
                  <a:srgbClr val="49FF75"/>
                </a:solidFill>
                <a:latin typeface="Trebuchet MS"/>
                <a:cs typeface="Trebuchet MS"/>
              </a:rPr>
              <a:t> </a:t>
            </a:r>
            <a:r>
              <a:rPr sz="2400" dirty="0">
                <a:solidFill>
                  <a:srgbClr val="49FF75"/>
                </a:solidFill>
                <a:latin typeface="Trebuchet MS"/>
                <a:cs typeface="Trebuchet MS"/>
              </a:rPr>
              <a:t>apply</a:t>
            </a:r>
            <a:r>
              <a:rPr sz="2400" spc="30" dirty="0">
                <a:solidFill>
                  <a:srgbClr val="49FF75"/>
                </a:solidFill>
                <a:latin typeface="Trebuchet MS"/>
                <a:cs typeface="Trebuchet MS"/>
              </a:rPr>
              <a:t> </a:t>
            </a:r>
            <a:r>
              <a:rPr sz="2400" spc="-10" dirty="0">
                <a:solidFill>
                  <a:srgbClr val="49FF75"/>
                </a:solidFill>
                <a:latin typeface="Trebuchet MS"/>
                <a:cs typeface="Trebuchet MS"/>
              </a:rPr>
              <a:t>with</a:t>
            </a:r>
            <a:r>
              <a:rPr sz="2400" spc="20" dirty="0">
                <a:solidFill>
                  <a:srgbClr val="49FF75"/>
                </a:solidFill>
                <a:latin typeface="Trebuchet MS"/>
                <a:cs typeface="Trebuchet MS"/>
              </a:rPr>
              <a:t> </a:t>
            </a:r>
            <a:r>
              <a:rPr sz="2400" dirty="0">
                <a:solidFill>
                  <a:srgbClr val="49FF75"/>
                </a:solidFill>
                <a:latin typeface="Trebuchet MS"/>
                <a:cs typeface="Trebuchet MS"/>
              </a:rPr>
              <a:t>a</a:t>
            </a:r>
            <a:r>
              <a:rPr sz="2400" spc="15" dirty="0">
                <a:solidFill>
                  <a:srgbClr val="49FF75"/>
                </a:solidFill>
                <a:latin typeface="Trebuchet MS"/>
                <a:cs typeface="Trebuchet MS"/>
              </a:rPr>
              <a:t> </a:t>
            </a:r>
            <a:r>
              <a:rPr sz="2400" dirty="0">
                <a:solidFill>
                  <a:srgbClr val="49FF75"/>
                </a:solidFill>
                <a:latin typeface="Trebuchet MS"/>
                <a:cs typeface="Trebuchet MS"/>
              </a:rPr>
              <a:t>co-signer</a:t>
            </a:r>
            <a:r>
              <a:rPr sz="2400" spc="-10" dirty="0">
                <a:solidFill>
                  <a:srgbClr val="49FF75"/>
                </a:solidFill>
                <a:latin typeface="Trebuchet MS"/>
                <a:cs typeface="Trebuchet MS"/>
              </a:rPr>
              <a:t> </a:t>
            </a:r>
            <a:r>
              <a:rPr sz="2400" spc="-25" dirty="0">
                <a:solidFill>
                  <a:srgbClr val="FFFFFF"/>
                </a:solidFill>
                <a:latin typeface="Trebuchet MS"/>
                <a:cs typeface="Trebuchet MS"/>
              </a:rPr>
              <a:t>to </a:t>
            </a:r>
            <a:r>
              <a:rPr sz="2400" dirty="0">
                <a:solidFill>
                  <a:srgbClr val="49FF75"/>
                </a:solidFill>
                <a:latin typeface="Trebuchet MS"/>
                <a:cs typeface="Trebuchet MS"/>
              </a:rPr>
              <a:t>increase</a:t>
            </a:r>
            <a:r>
              <a:rPr sz="2400" spc="-5" dirty="0">
                <a:solidFill>
                  <a:srgbClr val="49FF75"/>
                </a:solidFill>
                <a:latin typeface="Trebuchet MS"/>
                <a:cs typeface="Trebuchet MS"/>
              </a:rPr>
              <a:t> </a:t>
            </a:r>
            <a:r>
              <a:rPr sz="2400" dirty="0">
                <a:solidFill>
                  <a:srgbClr val="49FF75"/>
                </a:solidFill>
                <a:latin typeface="Trebuchet MS"/>
                <a:cs typeface="Trebuchet MS"/>
              </a:rPr>
              <a:t>chances for</a:t>
            </a:r>
            <a:r>
              <a:rPr sz="2400" spc="-5" dirty="0">
                <a:solidFill>
                  <a:srgbClr val="49FF75"/>
                </a:solidFill>
                <a:latin typeface="Trebuchet MS"/>
                <a:cs typeface="Trebuchet MS"/>
              </a:rPr>
              <a:t> </a:t>
            </a:r>
            <a:r>
              <a:rPr sz="2400" dirty="0">
                <a:solidFill>
                  <a:srgbClr val="49FF75"/>
                </a:solidFill>
                <a:latin typeface="Trebuchet MS"/>
                <a:cs typeface="Trebuchet MS"/>
              </a:rPr>
              <a:t>approval</a:t>
            </a:r>
            <a:r>
              <a:rPr sz="2400" spc="20" dirty="0">
                <a:solidFill>
                  <a:srgbClr val="49FF75"/>
                </a:solidFill>
                <a:latin typeface="Trebuchet MS"/>
                <a:cs typeface="Trebuchet MS"/>
              </a:rPr>
              <a:t> </a:t>
            </a:r>
            <a:r>
              <a:rPr sz="2400" dirty="0">
                <a:solidFill>
                  <a:srgbClr val="FFFFFF"/>
                </a:solidFill>
                <a:latin typeface="Trebuchet MS"/>
                <a:cs typeface="Trebuchet MS"/>
              </a:rPr>
              <a:t>and</a:t>
            </a:r>
            <a:r>
              <a:rPr sz="2400" spc="30" dirty="0">
                <a:solidFill>
                  <a:srgbClr val="FFFFFF"/>
                </a:solidFill>
                <a:latin typeface="Trebuchet MS"/>
                <a:cs typeface="Trebuchet MS"/>
              </a:rPr>
              <a:t> </a:t>
            </a:r>
            <a:r>
              <a:rPr sz="2400" dirty="0">
                <a:solidFill>
                  <a:srgbClr val="FFFFFF"/>
                </a:solidFill>
                <a:latin typeface="Trebuchet MS"/>
                <a:cs typeface="Trebuchet MS"/>
              </a:rPr>
              <a:t>help</a:t>
            </a:r>
            <a:r>
              <a:rPr sz="2400" spc="-5" dirty="0">
                <a:solidFill>
                  <a:srgbClr val="FFFFFF"/>
                </a:solidFill>
                <a:latin typeface="Trebuchet MS"/>
                <a:cs typeface="Trebuchet MS"/>
              </a:rPr>
              <a:t> </a:t>
            </a:r>
            <a:r>
              <a:rPr sz="2400" dirty="0">
                <a:solidFill>
                  <a:srgbClr val="49FF75"/>
                </a:solidFill>
                <a:latin typeface="Trebuchet MS"/>
                <a:cs typeface="Trebuchet MS"/>
              </a:rPr>
              <a:t>students</a:t>
            </a:r>
            <a:r>
              <a:rPr sz="2400" spc="5" dirty="0">
                <a:solidFill>
                  <a:srgbClr val="49FF75"/>
                </a:solidFill>
                <a:latin typeface="Trebuchet MS"/>
                <a:cs typeface="Trebuchet MS"/>
              </a:rPr>
              <a:t> </a:t>
            </a:r>
            <a:r>
              <a:rPr sz="2400" dirty="0">
                <a:solidFill>
                  <a:srgbClr val="49FF75"/>
                </a:solidFill>
                <a:latin typeface="Trebuchet MS"/>
                <a:cs typeface="Trebuchet MS"/>
              </a:rPr>
              <a:t>qualify</a:t>
            </a:r>
            <a:r>
              <a:rPr sz="2400" spc="5" dirty="0">
                <a:solidFill>
                  <a:srgbClr val="49FF75"/>
                </a:solidFill>
                <a:latin typeface="Trebuchet MS"/>
                <a:cs typeface="Trebuchet MS"/>
              </a:rPr>
              <a:t> </a:t>
            </a:r>
            <a:r>
              <a:rPr sz="2400" dirty="0">
                <a:solidFill>
                  <a:srgbClr val="49FF75"/>
                </a:solidFill>
                <a:latin typeface="Trebuchet MS"/>
                <a:cs typeface="Trebuchet MS"/>
              </a:rPr>
              <a:t>for</a:t>
            </a:r>
            <a:r>
              <a:rPr sz="2400" spc="10" dirty="0">
                <a:solidFill>
                  <a:srgbClr val="49FF75"/>
                </a:solidFill>
                <a:latin typeface="Trebuchet MS"/>
                <a:cs typeface="Trebuchet MS"/>
              </a:rPr>
              <a:t> </a:t>
            </a:r>
            <a:r>
              <a:rPr sz="2400" dirty="0">
                <a:solidFill>
                  <a:srgbClr val="49FF75"/>
                </a:solidFill>
                <a:latin typeface="Trebuchet MS"/>
                <a:cs typeface="Trebuchet MS"/>
              </a:rPr>
              <a:t>a</a:t>
            </a:r>
            <a:r>
              <a:rPr sz="2400" spc="15" dirty="0">
                <a:solidFill>
                  <a:srgbClr val="49FF75"/>
                </a:solidFill>
                <a:latin typeface="Trebuchet MS"/>
                <a:cs typeface="Trebuchet MS"/>
              </a:rPr>
              <a:t> </a:t>
            </a:r>
            <a:r>
              <a:rPr sz="2400" spc="-10" dirty="0">
                <a:solidFill>
                  <a:srgbClr val="49FF75"/>
                </a:solidFill>
                <a:latin typeface="Trebuchet MS"/>
                <a:cs typeface="Trebuchet MS"/>
              </a:rPr>
              <a:t>better </a:t>
            </a:r>
            <a:r>
              <a:rPr sz="2400" dirty="0">
                <a:solidFill>
                  <a:srgbClr val="49FF75"/>
                </a:solidFill>
                <a:latin typeface="Trebuchet MS"/>
                <a:cs typeface="Trebuchet MS"/>
              </a:rPr>
              <a:t>interest</a:t>
            </a:r>
            <a:r>
              <a:rPr sz="2400" spc="-105" dirty="0">
                <a:solidFill>
                  <a:srgbClr val="49FF75"/>
                </a:solidFill>
                <a:latin typeface="Trebuchet MS"/>
                <a:cs typeface="Trebuchet MS"/>
              </a:rPr>
              <a:t> </a:t>
            </a:r>
            <a:r>
              <a:rPr sz="2400" spc="-20" dirty="0">
                <a:solidFill>
                  <a:srgbClr val="49FF75"/>
                </a:solidFill>
                <a:latin typeface="Trebuchet MS"/>
                <a:cs typeface="Trebuchet MS"/>
              </a:rPr>
              <a:t>rate</a:t>
            </a:r>
            <a:endParaRPr sz="2400" dirty="0">
              <a:latin typeface="Trebuchet MS"/>
              <a:cs typeface="Trebuchet MS"/>
            </a:endParaRPr>
          </a:p>
        </p:txBody>
      </p:sp>
      <p:sp>
        <p:nvSpPr>
          <p:cNvPr id="31" name="object 31"/>
          <p:cNvSpPr txBox="1">
            <a:spLocks noGrp="1"/>
          </p:cNvSpPr>
          <p:nvPr>
            <p:ph type="sldNum" sz="quarter" idx="7"/>
          </p:nvPr>
        </p:nvSpPr>
        <p:spPr>
          <a:xfrm>
            <a:off x="14372364" y="6207761"/>
            <a:ext cx="266912" cy="128881"/>
          </a:xfrm>
          <a:prstGeom prst="rect">
            <a:avLst/>
          </a:prstGeom>
        </p:spPr>
        <p:txBody>
          <a:bodyPr vert="horz" wrap="square" lIns="0" tIns="5715" rIns="0" bIns="0" rtlCol="0">
            <a:spAutoFit/>
          </a:bodyPr>
          <a:lstStyle/>
          <a:p>
            <a:pPr marL="38100">
              <a:spcBef>
                <a:spcPts val="45"/>
              </a:spcBef>
            </a:pPr>
            <a:fld id="{81D60167-4931-47E6-BA6A-407CBD079E47}" type="slidenum">
              <a:rPr spc="-25" dirty="0"/>
              <a:pPr marL="38100">
                <a:spcBef>
                  <a:spcPts val="45"/>
                </a:spcBef>
              </a:pPr>
              <a:t>12</a:t>
            </a:fld>
            <a:endParaRPr spc="-25"/>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3" cstate="print"/>
          <a:stretch>
            <a:fillRect/>
          </a:stretch>
        </p:blipFill>
        <p:spPr>
          <a:xfrm>
            <a:off x="266913" y="228600"/>
            <a:ext cx="11688019" cy="6400799"/>
          </a:xfrm>
          <a:prstGeom prst="rect">
            <a:avLst/>
          </a:prstGeom>
        </p:spPr>
      </p:pic>
      <p:sp>
        <p:nvSpPr>
          <p:cNvPr id="12" name="object 12"/>
          <p:cNvSpPr txBox="1">
            <a:spLocks noGrp="1"/>
          </p:cNvSpPr>
          <p:nvPr>
            <p:ph type="title"/>
          </p:nvPr>
        </p:nvSpPr>
        <p:spPr>
          <a:xfrm>
            <a:off x="2797968" y="2579115"/>
            <a:ext cx="6602730" cy="1549400"/>
          </a:xfrm>
          <a:prstGeom prst="rect">
            <a:avLst/>
          </a:prstGeom>
        </p:spPr>
        <p:txBody>
          <a:bodyPr vert="horz" wrap="square" lIns="0" tIns="12700" rIns="0" bIns="0" rtlCol="0">
            <a:spAutoFit/>
          </a:bodyPr>
          <a:lstStyle/>
          <a:p>
            <a:pPr marL="12700">
              <a:spcBef>
                <a:spcPts val="100"/>
              </a:spcBef>
            </a:pPr>
            <a:r>
              <a:rPr sz="10000" spc="735">
                <a:solidFill>
                  <a:srgbClr val="008555"/>
                </a:solidFill>
              </a:rPr>
              <a:t>Thank</a:t>
            </a:r>
            <a:r>
              <a:rPr sz="10000" spc="140">
                <a:solidFill>
                  <a:srgbClr val="008555"/>
                </a:solidFill>
              </a:rPr>
              <a:t> </a:t>
            </a:r>
            <a:r>
              <a:rPr sz="10000" spc="535">
                <a:solidFill>
                  <a:srgbClr val="008555"/>
                </a:solidFill>
              </a:rPr>
              <a:t>You</a:t>
            </a:r>
            <a:endParaRPr sz="10000"/>
          </a:p>
        </p:txBody>
      </p:sp>
      <p:sp>
        <p:nvSpPr>
          <p:cNvPr id="13" name="object 13"/>
          <p:cNvSpPr txBox="1">
            <a:spLocks noGrp="1"/>
          </p:cNvSpPr>
          <p:nvPr>
            <p:ph type="sldNum" sz="quarter" idx="7"/>
          </p:nvPr>
        </p:nvSpPr>
        <p:spPr>
          <a:xfrm>
            <a:off x="14372364" y="6207761"/>
            <a:ext cx="266912" cy="128881"/>
          </a:xfrm>
          <a:prstGeom prst="rect">
            <a:avLst/>
          </a:prstGeom>
        </p:spPr>
        <p:txBody>
          <a:bodyPr vert="horz" wrap="square" lIns="0" tIns="5715" rIns="0" bIns="0" rtlCol="0">
            <a:spAutoFit/>
          </a:bodyPr>
          <a:lstStyle/>
          <a:p>
            <a:pPr marL="38735">
              <a:spcBef>
                <a:spcPts val="45"/>
              </a:spcBef>
            </a:pPr>
            <a:fld id="{81D60167-4931-47E6-BA6A-407CBD079E47}" type="slidenum">
              <a:rPr spc="-25" dirty="0"/>
              <a:pPr marL="38735">
                <a:spcBef>
                  <a:spcPts val="45"/>
                </a:spcBef>
              </a:pPr>
              <a:t>13</a:t>
            </a:fld>
            <a:endParaRPr spc="-25"/>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3" cstate="print"/>
          <a:stretch>
            <a:fillRect/>
          </a:stretch>
        </p:blipFill>
        <p:spPr>
          <a:xfrm>
            <a:off x="251990" y="228600"/>
            <a:ext cx="11688019" cy="6400799"/>
          </a:xfrm>
          <a:prstGeom prst="rect">
            <a:avLst/>
          </a:prstGeom>
        </p:spPr>
      </p:pic>
      <p:sp>
        <p:nvSpPr>
          <p:cNvPr id="13" name="object 13"/>
          <p:cNvSpPr txBox="1">
            <a:spLocks noGrp="1"/>
          </p:cNvSpPr>
          <p:nvPr>
            <p:ph type="sldNum" sz="quarter" idx="7"/>
          </p:nvPr>
        </p:nvSpPr>
        <p:spPr>
          <a:xfrm>
            <a:off x="14372364" y="6207761"/>
            <a:ext cx="266912" cy="128881"/>
          </a:xfrm>
          <a:prstGeom prst="rect">
            <a:avLst/>
          </a:prstGeom>
        </p:spPr>
        <p:txBody>
          <a:bodyPr vert="horz" wrap="square" lIns="0" tIns="5715" rIns="0" bIns="0" rtlCol="0">
            <a:spAutoFit/>
          </a:bodyPr>
          <a:lstStyle/>
          <a:p>
            <a:pPr marL="38735">
              <a:spcBef>
                <a:spcPts val="45"/>
              </a:spcBef>
            </a:pPr>
            <a:fld id="{81D60167-4931-47E6-BA6A-407CBD079E47}" type="slidenum">
              <a:rPr spc="-25" dirty="0"/>
              <a:pPr marL="38735">
                <a:spcBef>
                  <a:spcPts val="45"/>
                </a:spcBef>
              </a:pPr>
              <a:t>14</a:t>
            </a:fld>
            <a:endParaRPr spc="-25"/>
          </a:p>
        </p:txBody>
      </p:sp>
      <p:sp>
        <p:nvSpPr>
          <p:cNvPr id="4" name="Title 3">
            <a:extLst>
              <a:ext uri="{FF2B5EF4-FFF2-40B4-BE49-F238E27FC236}">
                <a16:creationId xmlns:a16="http://schemas.microsoft.com/office/drawing/2014/main" id="{AC353A38-B4E1-2427-B1F9-8E5BCF11D972}"/>
              </a:ext>
            </a:extLst>
          </p:cNvPr>
          <p:cNvSpPr>
            <a:spLocks noGrp="1"/>
          </p:cNvSpPr>
          <p:nvPr>
            <p:ph type="title"/>
          </p:nvPr>
        </p:nvSpPr>
        <p:spPr/>
        <p:txBody>
          <a:bodyPr/>
          <a:lstStyle/>
          <a:p>
            <a:r>
              <a:rPr lang="en-US" dirty="0">
                <a:solidFill>
                  <a:schemeClr val="tx1"/>
                </a:solidFill>
                <a:latin typeface="Trebuchet MS" panose="020B0603020202020204" pitchFamily="34" charset="0"/>
              </a:rPr>
              <a:t>Disclosures</a:t>
            </a:r>
          </a:p>
        </p:txBody>
      </p:sp>
      <p:sp>
        <p:nvSpPr>
          <p:cNvPr id="5" name="TextBox 4">
            <a:extLst>
              <a:ext uri="{FF2B5EF4-FFF2-40B4-BE49-F238E27FC236}">
                <a16:creationId xmlns:a16="http://schemas.microsoft.com/office/drawing/2014/main" id="{869D3618-7EDD-33A0-EF50-C5C93B0D1EC9}"/>
              </a:ext>
            </a:extLst>
          </p:cNvPr>
          <p:cNvSpPr txBox="1"/>
          <p:nvPr/>
        </p:nvSpPr>
        <p:spPr>
          <a:xfrm>
            <a:off x="592668" y="1151467"/>
            <a:ext cx="11142132" cy="5847755"/>
          </a:xfrm>
          <a:prstGeom prst="rect">
            <a:avLst/>
          </a:prstGeom>
          <a:noFill/>
        </p:spPr>
        <p:txBody>
          <a:bodyPr wrap="square" rtlCol="0">
            <a:spAutoFit/>
          </a:bodyPr>
          <a:lstStyle/>
          <a:p>
            <a:r>
              <a:rPr lang="en-US" sz="1100" dirty="0">
                <a:latin typeface="Trebuchet MS" panose="020B0603020202020204" pitchFamily="34" charset="0"/>
              </a:rPr>
              <a:t>1 </a:t>
            </a:r>
            <a:r>
              <a:rPr lang="en-US" sz="1100" b="1" dirty="0">
                <a:latin typeface="Trebuchet MS" panose="020B0603020202020204" pitchFamily="34" charset="0"/>
              </a:rPr>
              <a:t>Student Lending Eligibility Criteria:</a:t>
            </a:r>
            <a:r>
              <a:rPr lang="en-US" sz="1100" dirty="0">
                <a:latin typeface="Trebuchet MS" panose="020B0603020202020204" pitchFamily="34" charset="0"/>
              </a:rPr>
              <a:t> Applicants must be a U.S. citizen, permanent resident, or eligible non-citizen with a creditworthy U.S. citizen or permanent resident co-signer. For applicants who have not attained the age of majority in their state of residence, a co-signer is required. Citizens reserves the right to modify eligibility criteria at any time. Citizens private student loans are subject to credit qualification, completion of a loan application/Promissory Note, verification of application information, and if applicable, self-certification form, school certification of the loan amount, and student's enrollment at a Citizens participating school.</a:t>
            </a:r>
          </a:p>
          <a:p>
            <a:r>
              <a:rPr lang="en-US" sz="1100" dirty="0">
                <a:latin typeface="Trebuchet MS" panose="020B0603020202020204" pitchFamily="34" charset="0"/>
              </a:rPr>
              <a:t>2 </a:t>
            </a:r>
            <a:r>
              <a:rPr lang="en-US" sz="1100" b="1" dirty="0">
                <a:latin typeface="Trebuchet MS" panose="020B0603020202020204" pitchFamily="34" charset="0"/>
              </a:rPr>
              <a:t>Student Loan Eligibility:</a:t>
            </a:r>
            <a:r>
              <a:rPr lang="en-US" sz="1100" dirty="0">
                <a:latin typeface="Trebuchet MS" panose="020B0603020202020204" pitchFamily="34" charset="0"/>
              </a:rPr>
              <a:t> Applicants must be enrolled at least half-time in a degree-granting program at an eligible institution.</a:t>
            </a:r>
          </a:p>
          <a:p>
            <a:r>
              <a:rPr lang="en-US" sz="1100" b="1" dirty="0">
                <a:latin typeface="Trebuchet MS" panose="020B0603020202020204" pitchFamily="34" charset="0"/>
              </a:rPr>
              <a:t>Citizens Student Loan for Parents Eligibility</a:t>
            </a:r>
            <a:r>
              <a:rPr lang="en-US" sz="1100" dirty="0">
                <a:latin typeface="Trebuchet MS" panose="020B0603020202020204" pitchFamily="34" charset="0"/>
              </a:rPr>
              <a:t>: The student whose education expenses will be paid for with the loan proceeds must be a U.S. citizen or permanent resident and must be enrolled at least half-time in a degree granting program at a Citizens-participating school. </a:t>
            </a:r>
          </a:p>
          <a:p>
            <a:r>
              <a:rPr lang="en-US" sz="1100" b="1" dirty="0">
                <a:latin typeface="Trebuchet MS" panose="020B0603020202020204" pitchFamily="34" charset="0"/>
              </a:rPr>
              <a:t>Student Loan Eligibility:</a:t>
            </a:r>
            <a:r>
              <a:rPr lang="en-US" sz="1100" dirty="0">
                <a:latin typeface="Trebuchet MS" panose="020B0603020202020204" pitchFamily="34" charset="0"/>
              </a:rPr>
              <a:t> Applicants must be enrolled at least half-time in a degree-granting program at an eligible institution.</a:t>
            </a:r>
          </a:p>
          <a:p>
            <a:r>
              <a:rPr lang="en-US" sz="1100" dirty="0">
                <a:latin typeface="Trebuchet MS" panose="020B0603020202020204" pitchFamily="34" charset="0"/>
              </a:rPr>
              <a:t>3</a:t>
            </a:r>
            <a:r>
              <a:rPr lang="en-US" sz="1100" b="1" dirty="0">
                <a:latin typeface="Trebuchet MS" panose="020B0603020202020204" pitchFamily="34" charset="0"/>
              </a:rPr>
              <a:t> </a:t>
            </a:r>
            <a:r>
              <a:rPr lang="en-US" sz="1100" b="1" i="0" dirty="0">
                <a:effectLst/>
                <a:latin typeface="Trebuchet MS" panose="020B0603020202020204" pitchFamily="34" charset="0"/>
              </a:rPr>
              <a:t>Multi-Year </a:t>
            </a:r>
            <a:r>
              <a:rPr lang="en-US" sz="1100" b="1" dirty="0">
                <a:latin typeface="Trebuchet MS" panose="020B0603020202020204" pitchFamily="34" charset="0"/>
              </a:rPr>
              <a:t>Approval</a:t>
            </a:r>
            <a:r>
              <a:rPr lang="en-US" sz="1100" dirty="0">
                <a:latin typeface="Trebuchet MS" panose="020B0603020202020204" pitchFamily="34" charset="0"/>
              </a:rPr>
              <a:t>: </a:t>
            </a:r>
            <a:r>
              <a:rPr lang="en-US" sz="1100" b="0" i="0" dirty="0">
                <a:effectLst/>
                <a:latin typeface="Trebuchet MS" panose="020B0603020202020204" pitchFamily="34" charset="0"/>
              </a:rPr>
              <a:t>Funds available for future use are subject to a soft credit inquiry at time of your next request to verify continued eligibility. After we make the initial Loan to you, you must continue to meet eligibility criteria to obtain additional funds under the Multi-Year Approval feature. Terms and conditions are outlined in the promissory note. Multi-Year Approval borrowers have a 99% approval rate on future requests for additional funds. The additional funds approval rate is based on the percentage of approved Multi-Year borrowers from Citizens between October 1, 2023 and October 1, 2024. The </a:t>
            </a:r>
            <a:r>
              <a:rPr lang="en-US" sz="1100" dirty="0">
                <a:latin typeface="Trebuchet MS" panose="020B0603020202020204" pitchFamily="34" charset="0"/>
              </a:rPr>
              <a:t>approval rate represents only borrowers who had previously accepted the Multi-Year Approval offer. Please Note: International students are not eligible for Multi-Year Approval.</a:t>
            </a:r>
            <a:r>
              <a:rPr lang="en-US" sz="1100" dirty="0">
                <a:effectLst/>
                <a:latin typeface="Trebuchet MS" panose="020B0603020202020204" pitchFamily="34" charset="0"/>
                <a:ea typeface="Calibri" panose="020F0502020204030204" pitchFamily="34" charset="0"/>
              </a:rPr>
              <a:t> </a:t>
            </a:r>
          </a:p>
          <a:p>
            <a:r>
              <a:rPr lang="en-US" sz="1100" dirty="0">
                <a:latin typeface="Trebuchet MS" panose="020B0603020202020204" pitchFamily="34" charset="0"/>
                <a:ea typeface="Calibri" panose="020F0502020204030204" pitchFamily="34" charset="0"/>
              </a:rPr>
              <a:t>4 </a:t>
            </a:r>
            <a:r>
              <a:rPr lang="en-US" sz="1100" b="1" dirty="0">
                <a:latin typeface="Trebuchet MS" panose="020B0603020202020204" pitchFamily="34" charset="0"/>
              </a:rPr>
              <a:t>Loyalty Discount</a:t>
            </a:r>
            <a:r>
              <a:rPr lang="en-US" sz="1100" dirty="0">
                <a:latin typeface="Trebuchet MS" panose="020B0603020202020204" pitchFamily="34" charset="0"/>
              </a:rPr>
              <a:t>: </a:t>
            </a:r>
            <a:r>
              <a:rPr lang="en-US" sz="1100" dirty="0">
                <a:effectLst/>
                <a:latin typeface="Trebuchet MS" panose="020B0603020202020204" pitchFamily="34" charset="0"/>
                <a:ea typeface="Times New Roman" panose="02020603050405020304" pitchFamily="18" charset="0"/>
                <a:cs typeface="Aptos" panose="020B0004020202020204" pitchFamily="34" charset="0"/>
              </a:rPr>
              <a:t>The borrower will be eligible for a 0.25 percentage point interest rate reduction on their loan if the borrower or their co-signer (if applicable) have a qualifying account in existence at the time of application completion</a:t>
            </a:r>
            <a:r>
              <a:rPr lang="en-US" sz="1100" dirty="0">
                <a:latin typeface="Trebuchet MS" panose="020B0603020202020204" pitchFamily="34" charset="0"/>
                <a:ea typeface="Times New Roman" panose="02020603050405020304" pitchFamily="18" charset="0"/>
                <a:cs typeface="Aptos" panose="020B0004020202020204" pitchFamily="34" charset="0"/>
              </a:rPr>
              <a:t>. </a:t>
            </a:r>
            <a:r>
              <a:rPr lang="en-US" sz="1100" dirty="0">
                <a:effectLst/>
                <a:latin typeface="Trebuchet MS" panose="020B0603020202020204" pitchFamily="34" charset="0"/>
                <a:ea typeface="Times New Roman" panose="02020603050405020304" pitchFamily="18" charset="0"/>
                <a:cs typeface="Aptos" panose="020B0004020202020204" pitchFamily="34" charset="0"/>
              </a:rPr>
              <a:t>The following are qualifying accounts: personal checking, personal savings, personal credit card or previous student loans owned by Citizens Bank, N.A. Please note, our checking and savings account options are only available in the following states: CT, DC, DE, FL, MA, MD, MI, NH, NJ, NY, OH, PA, RI, VA, and VT and some products may have an associated cost. This discount will be reflected in the interest rate disclosed in the Loan Approval Disclosure that will be provided to the borrower once the loan is approved. Limit of one Loyalty Discount per loan and discount will not be applied to prior loans. The Loyalty Discount will remain in effect for the life of the loan.</a:t>
            </a:r>
          </a:p>
          <a:p>
            <a:r>
              <a:rPr lang="en-US" sz="1100" dirty="0">
                <a:latin typeface="Trebuchet MS" panose="020B0603020202020204" pitchFamily="34" charset="0"/>
                <a:ea typeface="Aptos" panose="020B0004020202020204" pitchFamily="34" charset="0"/>
                <a:cs typeface="Aptos" panose="020B0004020202020204" pitchFamily="34" charset="0"/>
              </a:rPr>
              <a:t>5 </a:t>
            </a:r>
            <a:r>
              <a:rPr lang="en-US" sz="1100" b="1" dirty="0">
                <a:latin typeface="Trebuchet MS" panose="020B0603020202020204" pitchFamily="34" charset="0"/>
              </a:rPr>
              <a:t>Automatic Payment Discount: </a:t>
            </a:r>
            <a:r>
              <a:rPr lang="en-US" sz="1100" dirty="0">
                <a:latin typeface="Trebuchet MS" panose="020B0603020202020204" pitchFamily="34" charset="0"/>
              </a:rPr>
              <a:t>Borrowers will be eligible to receive a 0.25 percentage point interest rate reduction on their student loans owned by Citizens Bank, N.A. during such time as payments are required to be made and our loan servicer is authorized to automatically deduct payments each month from any bank account the borrower designates. Discount is not available when payments are not due, such as during forbearance. If our loan servicer is unable to successfully withdraw the automatic deductions from the designated account three or more times within any 12-month period, the borrower will no longer be eligible for this discount.</a:t>
            </a:r>
          </a:p>
          <a:p>
            <a:r>
              <a:rPr lang="en-US" sz="1100" dirty="0">
                <a:latin typeface="Trebuchet MS" panose="020B0603020202020204" pitchFamily="34" charset="0"/>
              </a:rPr>
              <a:t>6 </a:t>
            </a:r>
            <a:r>
              <a:rPr lang="en-US" sz="1100" b="1" dirty="0">
                <a:latin typeface="Trebuchet MS" panose="020B0603020202020204" pitchFamily="34" charset="0"/>
              </a:rPr>
              <a:t>Citizens Scholarship: </a:t>
            </a:r>
            <a:r>
              <a:rPr lang="en-US" sz="1100" dirty="0">
                <a:latin typeface="Trebuchet MS" panose="020B0603020202020204" pitchFamily="34" charset="0"/>
              </a:rPr>
              <a:t>No purchase necessary. Void where prohibited. The Citizens Scholarship Sweepstakes is open to legal residents of the 50 United States, D.C., and U.S. Territories, who are 18 years of age or older, are students, or prospective students, or parents or legal guardians of students intending to enroll or enrolled at least half-time in an accredited undergraduate/graduate post-secondary institution. To be eligible for a chance to win for the Citizens Building the Workforce of the Future Scholarship entrants must be from an underrepresented or a low-income community as described in the Official Rules. Sweepstakes begins at 12:00 AM ET on 4/1/25 and ends at 5:00 PM. ET on 3/31/26. Sponsored by Citizens. For Official Rules, visit Citizensbank.com/scholarship. </a:t>
            </a:r>
          </a:p>
          <a:p>
            <a:endParaRPr lang="en-US" sz="1100" dirty="0">
              <a:latin typeface="Trebuchet MS" panose="020B0603020202020204" pitchFamily="34" charset="0"/>
            </a:endParaRPr>
          </a:p>
          <a:p>
            <a:endParaRPr lang="en-US" sz="1100" dirty="0">
              <a:effectLst/>
              <a:latin typeface="Trebuchet MS" panose="020B0603020202020204" pitchFamily="34" charset="0"/>
              <a:ea typeface="Aptos" panose="020B0004020202020204" pitchFamily="34" charset="0"/>
              <a:cs typeface="Aptos" panose="020B0004020202020204" pitchFamily="34" charset="0"/>
            </a:endParaRPr>
          </a:p>
          <a:p>
            <a:endParaRPr lang="en-US" sz="1100" dirty="0">
              <a:effectLst/>
              <a:latin typeface="Trebuchet MS" panose="020B0603020202020204" pitchFamily="34" charset="0"/>
              <a:ea typeface="Calibri" panose="020F0502020204030204" pitchFamily="34" charset="0"/>
            </a:endParaRPr>
          </a:p>
          <a:p>
            <a:endParaRPr lang="en-US" sz="1100" dirty="0">
              <a:latin typeface="Trebuchet MS" panose="020B0603020202020204" pitchFamily="34" charset="0"/>
            </a:endParaRPr>
          </a:p>
          <a:p>
            <a:endParaRPr lang="en-US" sz="1100" dirty="0">
              <a:latin typeface="Trebuchet MS" panose="020B0603020202020204" pitchFamily="34" charset="0"/>
            </a:endParaRPr>
          </a:p>
          <a:p>
            <a:endParaRPr lang="en-US" sz="1100" dirty="0">
              <a:latin typeface="Trebuchet MS" panose="020B0603020202020204" pitchFamily="34" charset="0"/>
            </a:endParaRPr>
          </a:p>
        </p:txBody>
      </p:sp>
      <p:sp>
        <p:nvSpPr>
          <p:cNvPr id="2" name="TextBox 1">
            <a:extLst>
              <a:ext uri="{FF2B5EF4-FFF2-40B4-BE49-F238E27FC236}">
                <a16:creationId xmlns:a16="http://schemas.microsoft.com/office/drawing/2014/main" id="{6B4A2C31-ED30-CBED-31A6-B7ADAD6A211F}"/>
              </a:ext>
            </a:extLst>
          </p:cNvPr>
          <p:cNvSpPr txBox="1"/>
          <p:nvPr/>
        </p:nvSpPr>
        <p:spPr>
          <a:xfrm>
            <a:off x="592668" y="5976257"/>
            <a:ext cx="8404375" cy="261610"/>
          </a:xfrm>
          <a:prstGeom prst="rect">
            <a:avLst/>
          </a:prstGeom>
          <a:noFill/>
        </p:spPr>
        <p:txBody>
          <a:bodyPr wrap="square" rtlCol="0">
            <a:spAutoFit/>
          </a:bodyPr>
          <a:lstStyle/>
          <a:p>
            <a:r>
              <a:rPr lang="en-US" sz="1100" dirty="0">
                <a:latin typeface="Trebuchet MS" panose="020B0603020202020204" pitchFamily="34" charset="0"/>
              </a:rPr>
              <a:t>© 2025 Citizens Financial Group, Inc. All rights reserved. Member FDIC</a:t>
            </a:r>
          </a:p>
        </p:txBody>
      </p:sp>
    </p:spTree>
    <p:extLst>
      <p:ext uri="{BB962C8B-B14F-4D97-AF65-F5344CB8AC3E}">
        <p14:creationId xmlns:p14="http://schemas.microsoft.com/office/powerpoint/2010/main" val="3625904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C6BD1E2-CB60-7E47-123D-621DF6ABF0E1}"/>
              </a:ext>
            </a:extLst>
          </p:cNvPr>
          <p:cNvPicPr>
            <a:picLocks noChangeAspect="1"/>
          </p:cNvPicPr>
          <p:nvPr/>
        </p:nvPicPr>
        <p:blipFill>
          <a:blip r:embed="rId2"/>
          <a:stretch>
            <a:fillRect/>
          </a:stretch>
        </p:blipFill>
        <p:spPr>
          <a:xfrm>
            <a:off x="4765538" y="1097997"/>
            <a:ext cx="3081650" cy="1656027"/>
          </a:xfrm>
          <a:prstGeom prst="rect">
            <a:avLst/>
          </a:prstGeom>
        </p:spPr>
      </p:pic>
      <p:sp>
        <p:nvSpPr>
          <p:cNvPr id="6" name="Title 5">
            <a:extLst>
              <a:ext uri="{FF2B5EF4-FFF2-40B4-BE49-F238E27FC236}">
                <a16:creationId xmlns:a16="http://schemas.microsoft.com/office/drawing/2014/main" id="{590D7472-C5B0-0BE6-9C31-BE5EFB21B7DF}"/>
              </a:ext>
            </a:extLst>
          </p:cNvPr>
          <p:cNvSpPr>
            <a:spLocks noGrp="1"/>
          </p:cNvSpPr>
          <p:nvPr>
            <p:ph type="title"/>
          </p:nvPr>
        </p:nvSpPr>
        <p:spPr/>
        <p:txBody>
          <a:bodyPr/>
          <a:lstStyle/>
          <a:p>
            <a:r>
              <a:rPr lang="en-US" dirty="0">
                <a:solidFill>
                  <a:schemeClr val="bg1"/>
                </a:solidFill>
              </a:rPr>
              <a:t>Introductions</a:t>
            </a:r>
            <a:endParaRPr lang="en-US" dirty="0"/>
          </a:p>
        </p:txBody>
      </p:sp>
      <p:sp>
        <p:nvSpPr>
          <p:cNvPr id="8" name="Text Placeholder 7">
            <a:extLst>
              <a:ext uri="{FF2B5EF4-FFF2-40B4-BE49-F238E27FC236}">
                <a16:creationId xmlns:a16="http://schemas.microsoft.com/office/drawing/2014/main" id="{4B5E5568-B31C-5712-2678-5F53A1C19F9E}"/>
              </a:ext>
            </a:extLst>
          </p:cNvPr>
          <p:cNvSpPr>
            <a:spLocks noGrp="1"/>
          </p:cNvSpPr>
          <p:nvPr>
            <p:ph type="body" sz="quarter" idx="12"/>
          </p:nvPr>
        </p:nvSpPr>
        <p:spPr/>
        <p:txBody>
          <a:bodyPr/>
          <a:lstStyle/>
          <a:p>
            <a:endParaRPr lang="en-US" dirty="0"/>
          </a:p>
        </p:txBody>
      </p:sp>
      <p:sp>
        <p:nvSpPr>
          <p:cNvPr id="5" name="Slide Number Placeholder 4">
            <a:extLst>
              <a:ext uri="{FF2B5EF4-FFF2-40B4-BE49-F238E27FC236}">
                <a16:creationId xmlns:a16="http://schemas.microsoft.com/office/drawing/2014/main" id="{44F2230F-D5F4-D04D-5786-59DBAC27671D}"/>
              </a:ext>
            </a:extLst>
          </p:cNvPr>
          <p:cNvSpPr>
            <a:spLocks noGrp="1"/>
          </p:cNvSpPr>
          <p:nvPr>
            <p:ph type="sldNum" sz="quarter" idx="4"/>
          </p:nvPr>
        </p:nvSpPr>
        <p:spPr/>
        <p:txBody>
          <a:bodyPr/>
          <a:lstStyle/>
          <a:p>
            <a:fld id="{F9345E40-ED22-FB42-B673-13696B68AC3C}" type="slidenum">
              <a:rPr lang="en-US" smtClean="0"/>
              <a:pPr/>
              <a:t>2</a:t>
            </a:fld>
            <a:endParaRPr lang="en-US" dirty="0"/>
          </a:p>
        </p:txBody>
      </p:sp>
      <p:sp>
        <p:nvSpPr>
          <p:cNvPr id="13" name="Text Placeholder 2">
            <a:extLst>
              <a:ext uri="{FF2B5EF4-FFF2-40B4-BE49-F238E27FC236}">
                <a16:creationId xmlns:a16="http://schemas.microsoft.com/office/drawing/2014/main" id="{619ABA44-DA01-20BE-8D68-314ED80A2E11}"/>
              </a:ext>
            </a:extLst>
          </p:cNvPr>
          <p:cNvSpPr>
            <a:spLocks noGrp="1"/>
          </p:cNvSpPr>
          <p:nvPr>
            <p:ph type="body" sz="quarter" idx="10"/>
          </p:nvPr>
        </p:nvSpPr>
        <p:spPr>
          <a:xfrm>
            <a:off x="407859" y="4919149"/>
            <a:ext cx="4470400" cy="708422"/>
          </a:xfrm>
        </p:spPr>
        <p:txBody>
          <a:bodyPr>
            <a:noAutofit/>
          </a:bodyPr>
          <a:lstStyle/>
          <a:p>
            <a:pPr marL="0" indent="0">
              <a:buNone/>
            </a:pPr>
            <a:r>
              <a:rPr lang="en-US" sz="2400" dirty="0">
                <a:latin typeface="Aptos Display" panose="020B0004020202020204" pitchFamily="34" charset="0"/>
              </a:rPr>
              <a:t>Eddie Hill, VP</a:t>
            </a:r>
          </a:p>
          <a:p>
            <a:pPr marL="0" indent="0">
              <a:buNone/>
            </a:pPr>
            <a:r>
              <a:rPr lang="en-US" sz="2400" dirty="0">
                <a:latin typeface="Aptos Display" panose="020B0004020202020204" pitchFamily="34" charset="0"/>
                <a:ea typeface="Fira Sans" panose="020B0503050000020004" pitchFamily="34" charset="0"/>
              </a:rPr>
              <a:t>Campus Relationship Manager for Student Lending</a:t>
            </a:r>
          </a:p>
        </p:txBody>
      </p:sp>
      <p:sp>
        <p:nvSpPr>
          <p:cNvPr id="16" name="Text Placeholder 2">
            <a:extLst>
              <a:ext uri="{FF2B5EF4-FFF2-40B4-BE49-F238E27FC236}">
                <a16:creationId xmlns:a16="http://schemas.microsoft.com/office/drawing/2014/main" id="{50D631DD-D2C1-6FAC-26C3-D7F6538842D3}"/>
              </a:ext>
            </a:extLst>
          </p:cNvPr>
          <p:cNvSpPr txBox="1">
            <a:spLocks/>
          </p:cNvSpPr>
          <p:nvPr/>
        </p:nvSpPr>
        <p:spPr>
          <a:xfrm>
            <a:off x="7163658" y="4840160"/>
            <a:ext cx="2263140" cy="708422"/>
          </a:xfrm>
          <a:prstGeom prst="rect">
            <a:avLst/>
          </a:prstGeom>
        </p:spPr>
        <p:txBody>
          <a:bodyPr vert="horz" lIns="0" tIns="0" rIns="0" bIns="0" rtlCol="0">
            <a:normAutofit/>
          </a:bodyPr>
          <a:lstStyle>
            <a:lvl1pPr marL="6350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1400" b="1" i="0" kern="1200">
                <a:solidFill>
                  <a:schemeClr val="bg1"/>
                </a:solidFill>
                <a:latin typeface="Fira Sans SemiBold" panose="020B0503050000020004" pitchFamily="34" charset="0"/>
                <a:ea typeface="Fira Sans SemiBold" panose="020B0503050000020004" pitchFamily="34" charset="0"/>
                <a:cs typeface="+mn-cs"/>
              </a:defRPr>
            </a:lvl1pPr>
            <a:lvl2pPr marL="574675" marR="0" indent="-11747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400" b="0" i="0" kern="1200">
                <a:solidFill>
                  <a:schemeClr val="bg1"/>
                </a:solidFill>
                <a:latin typeface="Fira Sans" panose="020B0503050000020004" pitchFamily="34" charset="0"/>
                <a:ea typeface="Fira Sans" panose="020B0503050000020004" pitchFamily="34" charset="0"/>
                <a:cs typeface="+mn-cs"/>
              </a:defRPr>
            </a:lvl2pPr>
            <a:lvl3pPr marL="1031875" marR="0" indent="-117475" algn="l" defTabSz="914400" rtl="0" eaLnBrk="1" fontAlgn="auto" latinLnBrk="0" hangingPunct="1">
              <a:lnSpc>
                <a:spcPct val="100000"/>
              </a:lnSpc>
              <a:spcBef>
                <a:spcPts val="0"/>
              </a:spcBef>
              <a:spcAft>
                <a:spcPts val="600"/>
              </a:spcAft>
              <a:buClrTx/>
              <a:buSzTx/>
              <a:buFont typeface="System Font Regular"/>
              <a:buChar char="-"/>
              <a:tabLst/>
              <a:defRPr sz="1400" b="0" i="0" kern="1200">
                <a:solidFill>
                  <a:schemeClr val="bg1"/>
                </a:solidFill>
                <a:latin typeface="Fira Sans" panose="020B0503050000020004" pitchFamily="34" charset="0"/>
                <a:ea typeface="Fira Sans" panose="020B05030500000200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endParaRPr lang="en-US" sz="1500" dirty="0"/>
          </a:p>
        </p:txBody>
      </p:sp>
      <p:pic>
        <p:nvPicPr>
          <p:cNvPr id="2" name="Picture 1">
            <a:extLst>
              <a:ext uri="{FF2B5EF4-FFF2-40B4-BE49-F238E27FC236}">
                <a16:creationId xmlns:a16="http://schemas.microsoft.com/office/drawing/2014/main" id="{96D7CC7A-4842-269A-F00C-E2A73DA64CBD}"/>
              </a:ext>
            </a:extLst>
          </p:cNvPr>
          <p:cNvPicPr>
            <a:picLocks noChangeAspect="1"/>
          </p:cNvPicPr>
          <p:nvPr/>
        </p:nvPicPr>
        <p:blipFill>
          <a:blip r:embed="rId3"/>
          <a:stretch>
            <a:fillRect/>
          </a:stretch>
        </p:blipFill>
        <p:spPr>
          <a:xfrm rot="21065249">
            <a:off x="2753339" y="1758892"/>
            <a:ext cx="2468880" cy="2815306"/>
          </a:xfrm>
          <a:prstGeom prst="rect">
            <a:avLst/>
          </a:prstGeom>
        </p:spPr>
      </p:pic>
      <p:pic>
        <p:nvPicPr>
          <p:cNvPr id="4" name="Picture 3">
            <a:extLst>
              <a:ext uri="{FF2B5EF4-FFF2-40B4-BE49-F238E27FC236}">
                <a16:creationId xmlns:a16="http://schemas.microsoft.com/office/drawing/2014/main" id="{FC3A29AF-1AC5-CEBC-177F-209BA2FD00FC}"/>
              </a:ext>
            </a:extLst>
          </p:cNvPr>
          <p:cNvPicPr>
            <a:picLocks noChangeAspect="1"/>
          </p:cNvPicPr>
          <p:nvPr/>
        </p:nvPicPr>
        <p:blipFill>
          <a:blip r:embed="rId4"/>
          <a:stretch>
            <a:fillRect/>
          </a:stretch>
        </p:blipFill>
        <p:spPr>
          <a:xfrm rot="708942">
            <a:off x="7350454" y="1612956"/>
            <a:ext cx="2286000" cy="3041663"/>
          </a:xfrm>
          <a:prstGeom prst="rect">
            <a:avLst/>
          </a:prstGeom>
        </p:spPr>
      </p:pic>
      <p:pic>
        <p:nvPicPr>
          <p:cNvPr id="10" name="Picture 9">
            <a:extLst>
              <a:ext uri="{FF2B5EF4-FFF2-40B4-BE49-F238E27FC236}">
                <a16:creationId xmlns:a16="http://schemas.microsoft.com/office/drawing/2014/main" id="{6E5FAC39-B8D7-753B-3CBC-588C34E798C7}"/>
              </a:ext>
            </a:extLst>
          </p:cNvPr>
          <p:cNvPicPr>
            <a:picLocks noChangeAspect="1"/>
          </p:cNvPicPr>
          <p:nvPr/>
        </p:nvPicPr>
        <p:blipFill>
          <a:blip r:embed="rId5"/>
          <a:stretch>
            <a:fillRect/>
          </a:stretch>
        </p:blipFill>
        <p:spPr>
          <a:xfrm>
            <a:off x="4692148" y="2754024"/>
            <a:ext cx="3469568" cy="2292127"/>
          </a:xfrm>
          <a:prstGeom prst="rect">
            <a:avLst/>
          </a:prstGeom>
        </p:spPr>
      </p:pic>
    </p:spTree>
    <p:extLst>
      <p:ext uri="{BB962C8B-B14F-4D97-AF65-F5344CB8AC3E}">
        <p14:creationId xmlns:p14="http://schemas.microsoft.com/office/powerpoint/2010/main" val="640626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bg>
      <p:bgPr>
        <a:solidFill>
          <a:srgbClr val="00815B"/>
        </a:solidFill>
        <a:effectLst/>
      </p:bgPr>
    </p:bg>
    <p:spTree>
      <p:nvGrpSpPr>
        <p:cNvPr id="1" name=""/>
        <p:cNvGrpSpPr/>
        <p:nvPr/>
      </p:nvGrpSpPr>
      <p:grpSpPr>
        <a:xfrm>
          <a:off x="0" y="0"/>
          <a:ext cx="0" cy="0"/>
          <a:chOff x="0" y="0"/>
          <a:chExt cx="0" cy="0"/>
        </a:xfrm>
      </p:grpSpPr>
      <p:sp>
        <p:nvSpPr>
          <p:cNvPr id="2" name="Shape 0"/>
          <p:cNvSpPr/>
          <p:nvPr/>
        </p:nvSpPr>
        <p:spPr>
          <a:xfrm>
            <a:off x="0" y="0"/>
            <a:ext cx="12191695" cy="713232"/>
          </a:xfrm>
          <a:prstGeom prst="rect">
            <a:avLst/>
          </a:prstGeom>
          <a:solidFill>
            <a:srgbClr val="0B2E4F"/>
          </a:solidFill>
          <a:ln w="12700">
            <a:solidFill>
              <a:srgbClr val="0B2E4F"/>
            </a:solidFill>
            <a:prstDash val="solid"/>
          </a:ln>
        </p:spPr>
        <p:txBody>
          <a:bodyPr/>
          <a:lstStyle/>
          <a:p>
            <a:endParaRPr lang="en-US"/>
          </a:p>
        </p:txBody>
      </p:sp>
      <p:sp>
        <p:nvSpPr>
          <p:cNvPr id="3" name="Text 1"/>
          <p:cNvSpPr/>
          <p:nvPr/>
        </p:nvSpPr>
        <p:spPr>
          <a:xfrm>
            <a:off x="502920" y="146304"/>
            <a:ext cx="11185855" cy="329184"/>
          </a:xfrm>
          <a:prstGeom prst="rect">
            <a:avLst/>
          </a:prstGeom>
          <a:noFill/>
          <a:ln/>
        </p:spPr>
        <p:txBody>
          <a:bodyPr wrap="square" rtlCol="0" anchor="ctr"/>
          <a:lstStyle/>
          <a:p>
            <a:pPr marL="0" indent="0">
              <a:buNone/>
            </a:pPr>
            <a:r>
              <a:rPr lang="en-US" sz="2200" b="1" dirty="0">
                <a:solidFill>
                  <a:srgbClr val="FFFFFF"/>
                </a:solidFill>
                <a:latin typeface="Aptos Display" pitchFamily="34" charset="0"/>
                <a:ea typeface="Aptos Display" pitchFamily="34" charset="-122"/>
                <a:cs typeface="Aptos Display" pitchFamily="34" charset="-120"/>
              </a:rPr>
              <a:t>Starting July 1, 2026: the big shifts</a:t>
            </a:r>
            <a:endParaRPr lang="en-US" sz="2200" dirty="0"/>
          </a:p>
        </p:txBody>
      </p:sp>
      <p:sp>
        <p:nvSpPr>
          <p:cNvPr id="4" name="Text 2"/>
          <p:cNvSpPr/>
          <p:nvPr/>
        </p:nvSpPr>
        <p:spPr>
          <a:xfrm>
            <a:off x="502920" y="475488"/>
            <a:ext cx="11185855" cy="201168"/>
          </a:xfrm>
          <a:prstGeom prst="rect">
            <a:avLst/>
          </a:prstGeom>
          <a:noFill/>
          <a:ln/>
        </p:spPr>
        <p:txBody>
          <a:bodyPr wrap="square" rtlCol="0" anchor="ctr"/>
          <a:lstStyle/>
          <a:p>
            <a:pPr marL="0" indent="0">
              <a:buNone/>
            </a:pPr>
            <a:r>
              <a:rPr lang="en-US" sz="1200" dirty="0">
                <a:solidFill>
                  <a:srgbClr val="DCE7F7"/>
                </a:solidFill>
                <a:latin typeface="Aptos" pitchFamily="34" charset="0"/>
                <a:ea typeface="Aptos" pitchFamily="34" charset="-122"/>
                <a:cs typeface="Aptos" pitchFamily="34" charset="-120"/>
              </a:rPr>
              <a:t>This applies to “new borrowers” for periods of instruction beginning on/after 7/1/2026</a:t>
            </a:r>
            <a:endParaRPr lang="en-US" sz="1200" dirty="0"/>
          </a:p>
        </p:txBody>
      </p:sp>
      <p:sp>
        <p:nvSpPr>
          <p:cNvPr id="5" name="Shape 3"/>
          <p:cNvSpPr/>
          <p:nvPr/>
        </p:nvSpPr>
        <p:spPr>
          <a:xfrm>
            <a:off x="502920" y="1051560"/>
            <a:ext cx="11185855" cy="5257800"/>
          </a:xfrm>
          <a:prstGeom prst="roundRect">
            <a:avLst/>
          </a:prstGeom>
          <a:solidFill>
            <a:srgbClr val="FFFFFF"/>
          </a:solidFill>
          <a:ln w="12700">
            <a:solidFill>
              <a:srgbClr val="D7DEE8"/>
            </a:solidFill>
            <a:prstDash val="solid"/>
          </a:ln>
          <a:effectLst>
            <a:outerShdw blurRad="38100" dist="19050" dir="2700000" algn="bl" rotWithShape="0">
              <a:srgbClr val="000000">
                <a:alpha val="18000"/>
              </a:srgbClr>
            </a:outerShdw>
          </a:effectLst>
        </p:spPr>
        <p:txBody>
          <a:bodyPr/>
          <a:lstStyle/>
          <a:p>
            <a:endParaRPr lang="en-US"/>
          </a:p>
        </p:txBody>
      </p:sp>
      <p:sp>
        <p:nvSpPr>
          <p:cNvPr id="6" name="Text 4"/>
          <p:cNvSpPr/>
          <p:nvPr/>
        </p:nvSpPr>
        <p:spPr>
          <a:xfrm>
            <a:off x="868680" y="1371600"/>
            <a:ext cx="10454335" cy="320040"/>
          </a:xfrm>
          <a:prstGeom prst="rect">
            <a:avLst/>
          </a:prstGeom>
          <a:noFill/>
          <a:ln/>
        </p:spPr>
        <p:txBody>
          <a:bodyPr wrap="square" rtlCol="0" anchor="ctr"/>
          <a:lstStyle/>
          <a:p>
            <a:pPr marL="0" indent="0">
              <a:buNone/>
            </a:pPr>
            <a:r>
              <a:rPr lang="en-US" sz="1800" b="1" dirty="0">
                <a:solidFill>
                  <a:srgbClr val="334155"/>
                </a:solidFill>
                <a:latin typeface="Aptos" pitchFamily="34" charset="0"/>
                <a:ea typeface="Aptos" pitchFamily="34" charset="-122"/>
                <a:cs typeface="Aptos" pitchFamily="34" charset="-120"/>
              </a:rPr>
              <a:t>For many graduate students, federal borrowing becomes “capped” and simpler—but tighter:</a:t>
            </a:r>
            <a:endParaRPr lang="en-US" sz="1800" dirty="0"/>
          </a:p>
        </p:txBody>
      </p:sp>
      <p:sp>
        <p:nvSpPr>
          <p:cNvPr id="7" name="Text 5"/>
          <p:cNvSpPr/>
          <p:nvPr/>
        </p:nvSpPr>
        <p:spPr>
          <a:xfrm>
            <a:off x="1005840" y="1920240"/>
            <a:ext cx="10180015" cy="3840480"/>
          </a:xfrm>
          <a:prstGeom prst="rect">
            <a:avLst/>
          </a:prstGeom>
          <a:noFill/>
          <a:ln/>
        </p:spPr>
        <p:txBody>
          <a:bodyPr wrap="square" rtlCol="0" anchor="t"/>
          <a:lstStyle/>
          <a:p>
            <a:pPr marL="251460" indent="-251460">
              <a:lnSpc>
                <a:spcPct val="112000"/>
              </a:lnSpc>
              <a:buSzPct val="100000"/>
              <a:buChar char="•"/>
            </a:pPr>
            <a:r>
              <a:rPr lang="en-US" sz="1800" dirty="0">
                <a:solidFill>
                  <a:srgbClr val="334155"/>
                </a:solidFill>
                <a:latin typeface="Aptos" pitchFamily="34" charset="0"/>
                <a:ea typeface="Aptos" pitchFamily="34" charset="-122"/>
                <a:cs typeface="Aptos" pitchFamily="34" charset="-120"/>
              </a:rPr>
              <a:t>Graduate PLUS is eliminated for new borrowers (no more borrowing up to Cost of Attendance).</a:t>
            </a:r>
            <a:endParaRPr lang="en-US" sz="1800" dirty="0"/>
          </a:p>
          <a:p>
            <a:pPr marL="251460" indent="-251460">
              <a:lnSpc>
                <a:spcPct val="112000"/>
              </a:lnSpc>
              <a:buSzPct val="100000"/>
              <a:buChar char="•"/>
            </a:pPr>
            <a:r>
              <a:rPr lang="en-US" sz="1800" dirty="0">
                <a:solidFill>
                  <a:srgbClr val="334155"/>
                </a:solidFill>
                <a:latin typeface="Aptos" pitchFamily="34" charset="0"/>
                <a:ea typeface="Aptos" pitchFamily="34" charset="-122"/>
                <a:cs typeface="Aptos" pitchFamily="34" charset="-120"/>
              </a:rPr>
              <a:t>New annual + aggregate caps for graduate vs. professional degree programs.</a:t>
            </a:r>
            <a:endParaRPr lang="en-US" sz="1800" dirty="0"/>
          </a:p>
          <a:p>
            <a:pPr marL="251460" indent="-251460">
              <a:lnSpc>
                <a:spcPct val="112000"/>
              </a:lnSpc>
              <a:buSzPct val="100000"/>
              <a:buChar char="•"/>
            </a:pPr>
            <a:r>
              <a:rPr lang="en-US" sz="1800" dirty="0">
                <a:solidFill>
                  <a:srgbClr val="334155"/>
                </a:solidFill>
                <a:latin typeface="Aptos" pitchFamily="34" charset="0"/>
                <a:ea typeface="Aptos" pitchFamily="34" charset="-122"/>
                <a:cs typeface="Aptos" pitchFamily="34" charset="-120"/>
              </a:rPr>
              <a:t>A new lifetime maximum aggregate limit across all levels of study ($257,500).</a:t>
            </a:r>
            <a:endParaRPr lang="en-US" sz="1800" dirty="0"/>
          </a:p>
          <a:p>
            <a:pPr marL="251460" indent="-251460">
              <a:lnSpc>
                <a:spcPct val="112000"/>
              </a:lnSpc>
              <a:buSzPct val="100000"/>
              <a:buChar char="•"/>
            </a:pPr>
            <a:r>
              <a:rPr lang="en-US" sz="1800" dirty="0">
                <a:solidFill>
                  <a:srgbClr val="334155"/>
                </a:solidFill>
                <a:latin typeface="Aptos" pitchFamily="34" charset="0"/>
                <a:ea typeface="Aptos" pitchFamily="34" charset="-122"/>
                <a:cs typeface="Aptos" pitchFamily="34" charset="-120"/>
              </a:rPr>
              <a:t>Repayment plan menu changes: for new loans, only Standard + the new Repayment Assistance Plan (RAP).</a:t>
            </a:r>
            <a:endParaRPr lang="en-US" sz="1800" dirty="0"/>
          </a:p>
          <a:p>
            <a:pPr marL="251460" indent="-251460">
              <a:lnSpc>
                <a:spcPct val="112000"/>
              </a:lnSpc>
              <a:buSzPct val="100000"/>
              <a:buChar char="•"/>
            </a:pPr>
            <a:r>
              <a:rPr lang="en-US" sz="1800" dirty="0">
                <a:solidFill>
                  <a:srgbClr val="334155"/>
                </a:solidFill>
                <a:latin typeface="Aptos" pitchFamily="34" charset="0"/>
                <a:ea typeface="Aptos" pitchFamily="34" charset="-122"/>
                <a:cs typeface="Aptos" pitchFamily="34" charset="-120"/>
              </a:rPr>
              <a:t>Legacy protection: students already borrowing for the same program by 6/30/2026 may keep current rules for up to 3 academic years (or remaining time to credential, if shorter).</a:t>
            </a:r>
            <a:endParaRPr lang="en-US" sz="1800" dirty="0"/>
          </a:p>
        </p:txBody>
      </p:sp>
      <p:sp>
        <p:nvSpPr>
          <p:cNvPr id="8" name="Shape 6"/>
          <p:cNvSpPr/>
          <p:nvPr/>
        </p:nvSpPr>
        <p:spPr>
          <a:xfrm>
            <a:off x="914400" y="5669280"/>
            <a:ext cx="10362895" cy="502920"/>
          </a:xfrm>
          <a:prstGeom prst="roundRect">
            <a:avLst/>
          </a:prstGeom>
          <a:solidFill>
            <a:srgbClr val="E9F2FF"/>
          </a:solidFill>
          <a:ln w="12700">
            <a:solidFill>
              <a:srgbClr val="C7DBFF"/>
            </a:solidFill>
            <a:prstDash val="solid"/>
          </a:ln>
        </p:spPr>
        <p:txBody>
          <a:bodyPr/>
          <a:lstStyle/>
          <a:p>
            <a:endParaRPr lang="en-US"/>
          </a:p>
        </p:txBody>
      </p:sp>
      <p:sp>
        <p:nvSpPr>
          <p:cNvPr id="9" name="Text 7"/>
          <p:cNvSpPr/>
          <p:nvPr/>
        </p:nvSpPr>
        <p:spPr>
          <a:xfrm>
            <a:off x="1143000" y="5788152"/>
            <a:ext cx="9905695" cy="274320"/>
          </a:xfrm>
          <a:prstGeom prst="rect">
            <a:avLst/>
          </a:prstGeom>
          <a:noFill/>
          <a:ln/>
        </p:spPr>
        <p:txBody>
          <a:bodyPr wrap="square" rtlCol="0" anchor="ctr"/>
          <a:lstStyle/>
          <a:p>
            <a:pPr marL="0" indent="0">
              <a:buNone/>
            </a:pPr>
            <a:r>
              <a:rPr lang="en-US" sz="1400" b="1" dirty="0">
                <a:solidFill>
                  <a:srgbClr val="0B2E4F"/>
                </a:solidFill>
                <a:latin typeface="Aptos" pitchFamily="34" charset="0"/>
                <a:ea typeface="Aptos" pitchFamily="34" charset="-122"/>
                <a:cs typeface="Aptos" pitchFamily="34" charset="-120"/>
              </a:rPr>
              <a:t>Key takeaway: plan early for the “funding gap” (especially for MBA and non‑professional health programs).</a:t>
            </a:r>
            <a:endParaRPr lang="en-US" sz="1400" dirty="0"/>
          </a:p>
        </p:txBody>
      </p:sp>
      <p:sp>
        <p:nvSpPr>
          <p:cNvPr id="10" name="Shape 8"/>
          <p:cNvSpPr/>
          <p:nvPr/>
        </p:nvSpPr>
        <p:spPr>
          <a:xfrm>
            <a:off x="0" y="6565392"/>
            <a:ext cx="12191695" cy="292608"/>
          </a:xfrm>
          <a:prstGeom prst="rect">
            <a:avLst/>
          </a:prstGeom>
          <a:solidFill>
            <a:srgbClr val="F3F5F8"/>
          </a:solidFill>
          <a:ln w="12700">
            <a:solidFill>
              <a:srgbClr val="F3F5F8"/>
            </a:solidFill>
            <a:prstDash val="solid"/>
          </a:ln>
        </p:spPr>
        <p:txBody>
          <a:bodyPr/>
          <a:lstStyle/>
          <a:p>
            <a:endParaRPr lang="en-US"/>
          </a:p>
        </p:txBody>
      </p:sp>
      <p:sp>
        <p:nvSpPr>
          <p:cNvPr id="11" name="Text 9"/>
          <p:cNvSpPr/>
          <p:nvPr/>
        </p:nvSpPr>
        <p:spPr>
          <a:xfrm>
            <a:off x="502920" y="6601968"/>
            <a:ext cx="11185855" cy="228600"/>
          </a:xfrm>
          <a:prstGeom prst="rect">
            <a:avLst/>
          </a:prstGeom>
          <a:noFill/>
          <a:ln/>
        </p:spPr>
        <p:txBody>
          <a:bodyPr wrap="square" rtlCol="0" anchor="ctr"/>
          <a:lstStyle/>
          <a:p>
            <a:pPr marL="0" indent="0">
              <a:buNone/>
            </a:pPr>
            <a:r>
              <a:rPr lang="en-US" sz="1000" dirty="0">
                <a:solidFill>
                  <a:srgbClr val="64748B"/>
                </a:solidFill>
                <a:latin typeface="Aptos" pitchFamily="34" charset="0"/>
                <a:ea typeface="Aptos" pitchFamily="34" charset="-122"/>
                <a:cs typeface="Aptos" pitchFamily="34" charset="-120"/>
              </a:rPr>
              <a:t>This deck is educational—not legal/financial advice. Always confirm your program classification and aid package with your school.</a:t>
            </a:r>
            <a:endParaRPr lang="en-US" sz="1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815B"/>
        </a:solidFill>
        <a:effectLst/>
      </p:bgPr>
    </p:bg>
    <p:spTree>
      <p:nvGrpSpPr>
        <p:cNvPr id="1" name="">
          <a:extLst>
            <a:ext uri="{FF2B5EF4-FFF2-40B4-BE49-F238E27FC236}">
              <a16:creationId xmlns:a16="http://schemas.microsoft.com/office/drawing/2014/main" id="{F222C4FC-047F-26B6-2DBF-C2F83477B80E}"/>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CF09264C-347F-9D3E-DD20-3CE0442DE854}"/>
              </a:ext>
            </a:extLst>
          </p:cNvPr>
          <p:cNvSpPr/>
          <p:nvPr/>
        </p:nvSpPr>
        <p:spPr>
          <a:xfrm>
            <a:off x="0" y="0"/>
            <a:ext cx="12191695" cy="713232"/>
          </a:xfrm>
          <a:prstGeom prst="rect">
            <a:avLst/>
          </a:prstGeom>
          <a:solidFill>
            <a:srgbClr val="0B2E4F"/>
          </a:solidFill>
          <a:ln w="12700">
            <a:solidFill>
              <a:srgbClr val="0B2E4F"/>
            </a:solidFill>
            <a:prstDash val="solid"/>
          </a:ln>
        </p:spPr>
        <p:txBody>
          <a:bodyPr/>
          <a:lstStyle/>
          <a:p>
            <a:endParaRPr lang="en-US"/>
          </a:p>
        </p:txBody>
      </p:sp>
      <p:sp>
        <p:nvSpPr>
          <p:cNvPr id="3" name="Text 1">
            <a:extLst>
              <a:ext uri="{FF2B5EF4-FFF2-40B4-BE49-F238E27FC236}">
                <a16:creationId xmlns:a16="http://schemas.microsoft.com/office/drawing/2014/main" id="{E8B4DFCC-036C-2D5A-6052-101EAB7D1287}"/>
              </a:ext>
            </a:extLst>
          </p:cNvPr>
          <p:cNvSpPr/>
          <p:nvPr/>
        </p:nvSpPr>
        <p:spPr>
          <a:xfrm>
            <a:off x="502920" y="146304"/>
            <a:ext cx="11185855" cy="329184"/>
          </a:xfrm>
          <a:prstGeom prst="rect">
            <a:avLst/>
          </a:prstGeom>
          <a:noFill/>
          <a:ln/>
        </p:spPr>
        <p:txBody>
          <a:bodyPr wrap="square" rtlCol="0" anchor="ctr"/>
          <a:lstStyle/>
          <a:p>
            <a:pPr marL="0" indent="0">
              <a:buNone/>
            </a:pPr>
            <a:r>
              <a:rPr lang="en-US" sz="2200" b="1" dirty="0">
                <a:solidFill>
                  <a:srgbClr val="FFFFFF"/>
                </a:solidFill>
                <a:latin typeface="Aptos Display" pitchFamily="34" charset="0"/>
                <a:ea typeface="Aptos Display" pitchFamily="34" charset="-122"/>
                <a:cs typeface="Aptos Display" pitchFamily="34" charset="-120"/>
              </a:rPr>
              <a:t>Starting July 1, 2026: the big shifts</a:t>
            </a:r>
            <a:endParaRPr lang="en-US" sz="2200" dirty="0"/>
          </a:p>
        </p:txBody>
      </p:sp>
      <p:sp>
        <p:nvSpPr>
          <p:cNvPr id="4" name="Text 2">
            <a:extLst>
              <a:ext uri="{FF2B5EF4-FFF2-40B4-BE49-F238E27FC236}">
                <a16:creationId xmlns:a16="http://schemas.microsoft.com/office/drawing/2014/main" id="{BE63DDAB-F56A-B787-5DA9-956FD0C0CFFD}"/>
              </a:ext>
            </a:extLst>
          </p:cNvPr>
          <p:cNvSpPr/>
          <p:nvPr/>
        </p:nvSpPr>
        <p:spPr>
          <a:xfrm>
            <a:off x="502920" y="475488"/>
            <a:ext cx="11185855" cy="201168"/>
          </a:xfrm>
          <a:prstGeom prst="rect">
            <a:avLst/>
          </a:prstGeom>
          <a:noFill/>
          <a:ln/>
        </p:spPr>
        <p:txBody>
          <a:bodyPr wrap="square" rtlCol="0" anchor="ctr"/>
          <a:lstStyle/>
          <a:p>
            <a:pPr marL="0" indent="0">
              <a:buNone/>
            </a:pPr>
            <a:r>
              <a:rPr lang="en-US" sz="1200" dirty="0">
                <a:solidFill>
                  <a:srgbClr val="DCE7F7"/>
                </a:solidFill>
                <a:latin typeface="Aptos" pitchFamily="34" charset="0"/>
                <a:ea typeface="Aptos" pitchFamily="34" charset="-122"/>
                <a:cs typeface="Aptos" pitchFamily="34" charset="-120"/>
              </a:rPr>
              <a:t>This applies to “new borrowers” for periods of instruction beginning on/after 7/1/2026</a:t>
            </a:r>
            <a:endParaRPr lang="en-US" sz="1200" dirty="0"/>
          </a:p>
        </p:txBody>
      </p:sp>
      <p:sp>
        <p:nvSpPr>
          <p:cNvPr id="5" name="Shape 3">
            <a:extLst>
              <a:ext uri="{FF2B5EF4-FFF2-40B4-BE49-F238E27FC236}">
                <a16:creationId xmlns:a16="http://schemas.microsoft.com/office/drawing/2014/main" id="{FBEFC9C2-6AD1-C52F-7BF0-E1F030A72E08}"/>
              </a:ext>
            </a:extLst>
          </p:cNvPr>
          <p:cNvSpPr/>
          <p:nvPr/>
        </p:nvSpPr>
        <p:spPr>
          <a:xfrm>
            <a:off x="502919" y="1110996"/>
            <a:ext cx="11185855" cy="5257800"/>
          </a:xfrm>
          <a:prstGeom prst="roundRect">
            <a:avLst/>
          </a:prstGeom>
          <a:solidFill>
            <a:srgbClr val="FFFFFF"/>
          </a:solidFill>
          <a:ln w="12700">
            <a:solidFill>
              <a:srgbClr val="D7DEE8"/>
            </a:solidFill>
            <a:prstDash val="solid"/>
          </a:ln>
          <a:effectLst>
            <a:outerShdw blurRad="38100" dist="19050" dir="2700000" algn="bl" rotWithShape="0">
              <a:srgbClr val="000000">
                <a:alpha val="18000"/>
              </a:srgbClr>
            </a:outerShdw>
          </a:effectLst>
        </p:spPr>
        <p:txBody>
          <a:bodyPr/>
          <a:lstStyle/>
          <a:p>
            <a:endParaRPr lang="en-US"/>
          </a:p>
        </p:txBody>
      </p:sp>
      <p:sp>
        <p:nvSpPr>
          <p:cNvPr id="6" name="Text 4">
            <a:extLst>
              <a:ext uri="{FF2B5EF4-FFF2-40B4-BE49-F238E27FC236}">
                <a16:creationId xmlns:a16="http://schemas.microsoft.com/office/drawing/2014/main" id="{7C1B218F-0B95-03FF-24FC-7689C5C8A7ED}"/>
              </a:ext>
            </a:extLst>
          </p:cNvPr>
          <p:cNvSpPr/>
          <p:nvPr/>
        </p:nvSpPr>
        <p:spPr>
          <a:xfrm>
            <a:off x="868680" y="1371600"/>
            <a:ext cx="10454335" cy="320040"/>
          </a:xfrm>
          <a:prstGeom prst="rect">
            <a:avLst/>
          </a:prstGeom>
          <a:noFill/>
          <a:ln/>
        </p:spPr>
        <p:txBody>
          <a:bodyPr wrap="square" rtlCol="0" anchor="ctr"/>
          <a:lstStyle/>
          <a:p>
            <a:pPr marL="0" indent="0">
              <a:buNone/>
            </a:pPr>
            <a:r>
              <a:rPr lang="en-US" b="1" dirty="0">
                <a:solidFill>
                  <a:srgbClr val="334155"/>
                </a:solidFill>
                <a:latin typeface="Aptos" pitchFamily="34" charset="0"/>
                <a:ea typeface="Aptos" pitchFamily="34" charset="-122"/>
                <a:cs typeface="Aptos" pitchFamily="34" charset="-120"/>
              </a:rPr>
              <a:t>HOW DO I KNOW?</a:t>
            </a:r>
            <a:endParaRPr lang="en-US" sz="1800" dirty="0"/>
          </a:p>
        </p:txBody>
      </p:sp>
      <p:sp>
        <p:nvSpPr>
          <p:cNvPr id="10" name="Shape 8">
            <a:extLst>
              <a:ext uri="{FF2B5EF4-FFF2-40B4-BE49-F238E27FC236}">
                <a16:creationId xmlns:a16="http://schemas.microsoft.com/office/drawing/2014/main" id="{DAC6526E-D627-3640-1C37-9354D8CB68A6}"/>
              </a:ext>
            </a:extLst>
          </p:cNvPr>
          <p:cNvSpPr/>
          <p:nvPr/>
        </p:nvSpPr>
        <p:spPr>
          <a:xfrm>
            <a:off x="0" y="6565392"/>
            <a:ext cx="12191695" cy="292608"/>
          </a:xfrm>
          <a:prstGeom prst="rect">
            <a:avLst/>
          </a:prstGeom>
          <a:solidFill>
            <a:srgbClr val="F3F5F8"/>
          </a:solidFill>
          <a:ln w="12700">
            <a:solidFill>
              <a:srgbClr val="F3F5F8"/>
            </a:solidFill>
            <a:prstDash val="solid"/>
          </a:ln>
        </p:spPr>
        <p:txBody>
          <a:bodyPr/>
          <a:lstStyle/>
          <a:p>
            <a:endParaRPr lang="en-US"/>
          </a:p>
        </p:txBody>
      </p:sp>
      <p:sp>
        <p:nvSpPr>
          <p:cNvPr id="11" name="Text 9">
            <a:extLst>
              <a:ext uri="{FF2B5EF4-FFF2-40B4-BE49-F238E27FC236}">
                <a16:creationId xmlns:a16="http://schemas.microsoft.com/office/drawing/2014/main" id="{60ADEB09-695D-0DC5-E039-87BDB1AE650F}"/>
              </a:ext>
            </a:extLst>
          </p:cNvPr>
          <p:cNvSpPr/>
          <p:nvPr/>
        </p:nvSpPr>
        <p:spPr>
          <a:xfrm>
            <a:off x="502920" y="6601968"/>
            <a:ext cx="11185855" cy="228600"/>
          </a:xfrm>
          <a:prstGeom prst="rect">
            <a:avLst/>
          </a:prstGeom>
          <a:noFill/>
          <a:ln/>
        </p:spPr>
        <p:txBody>
          <a:bodyPr wrap="square" rtlCol="0" anchor="ctr"/>
          <a:lstStyle/>
          <a:p>
            <a:pPr marL="0" indent="0">
              <a:buNone/>
            </a:pPr>
            <a:r>
              <a:rPr lang="en-US" sz="1000" dirty="0">
                <a:solidFill>
                  <a:srgbClr val="64748B"/>
                </a:solidFill>
                <a:latin typeface="Aptos" pitchFamily="34" charset="0"/>
                <a:ea typeface="Aptos" pitchFamily="34" charset="-122"/>
                <a:cs typeface="Aptos" pitchFamily="34" charset="-120"/>
              </a:rPr>
              <a:t>This deck is educational—not legal/financial advice. Always confirm your program classification and aid package with your school.</a:t>
            </a:r>
            <a:endParaRPr lang="en-US" sz="1000" dirty="0"/>
          </a:p>
        </p:txBody>
      </p:sp>
      <p:pic>
        <p:nvPicPr>
          <p:cNvPr id="13" name="Picture 12">
            <a:extLst>
              <a:ext uri="{FF2B5EF4-FFF2-40B4-BE49-F238E27FC236}">
                <a16:creationId xmlns:a16="http://schemas.microsoft.com/office/drawing/2014/main" id="{C8C38DB4-F02A-022B-7895-E296FB6BE8CC}"/>
              </a:ext>
            </a:extLst>
          </p:cNvPr>
          <p:cNvPicPr>
            <a:picLocks noChangeAspect="1"/>
          </p:cNvPicPr>
          <p:nvPr/>
        </p:nvPicPr>
        <p:blipFill>
          <a:blip r:embed="rId3"/>
          <a:stretch>
            <a:fillRect/>
          </a:stretch>
        </p:blipFill>
        <p:spPr>
          <a:xfrm>
            <a:off x="3169238" y="1124712"/>
            <a:ext cx="7674166" cy="5257800"/>
          </a:xfrm>
          <a:prstGeom prst="rect">
            <a:avLst/>
          </a:prstGeom>
        </p:spPr>
      </p:pic>
    </p:spTree>
    <p:extLst>
      <p:ext uri="{BB962C8B-B14F-4D97-AF65-F5344CB8AC3E}">
        <p14:creationId xmlns:p14="http://schemas.microsoft.com/office/powerpoint/2010/main" val="1036616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3">
    <p:bg>
      <p:bgPr>
        <a:solidFill>
          <a:srgbClr val="00815B"/>
        </a:solidFill>
        <a:effectLst/>
      </p:bgPr>
    </p:bg>
    <p:spTree>
      <p:nvGrpSpPr>
        <p:cNvPr id="1" name=""/>
        <p:cNvGrpSpPr/>
        <p:nvPr/>
      </p:nvGrpSpPr>
      <p:grpSpPr>
        <a:xfrm>
          <a:off x="0" y="0"/>
          <a:ext cx="0" cy="0"/>
          <a:chOff x="0" y="0"/>
          <a:chExt cx="0" cy="0"/>
        </a:xfrm>
      </p:grpSpPr>
      <p:sp>
        <p:nvSpPr>
          <p:cNvPr id="2" name="Shape 0"/>
          <p:cNvSpPr/>
          <p:nvPr/>
        </p:nvSpPr>
        <p:spPr>
          <a:xfrm>
            <a:off x="0" y="0"/>
            <a:ext cx="12191695" cy="713232"/>
          </a:xfrm>
          <a:prstGeom prst="rect">
            <a:avLst/>
          </a:prstGeom>
          <a:solidFill>
            <a:srgbClr val="0B2E4F"/>
          </a:solidFill>
          <a:ln w="12700">
            <a:solidFill>
              <a:srgbClr val="0B2E4F"/>
            </a:solidFill>
            <a:prstDash val="solid"/>
          </a:ln>
        </p:spPr>
        <p:txBody>
          <a:bodyPr/>
          <a:lstStyle/>
          <a:p>
            <a:endParaRPr lang="en-US"/>
          </a:p>
        </p:txBody>
      </p:sp>
      <p:sp>
        <p:nvSpPr>
          <p:cNvPr id="3" name="Text 1"/>
          <p:cNvSpPr/>
          <p:nvPr/>
        </p:nvSpPr>
        <p:spPr>
          <a:xfrm>
            <a:off x="502920" y="146304"/>
            <a:ext cx="11185855" cy="329184"/>
          </a:xfrm>
          <a:prstGeom prst="rect">
            <a:avLst/>
          </a:prstGeom>
          <a:noFill/>
          <a:ln/>
        </p:spPr>
        <p:txBody>
          <a:bodyPr wrap="square" rtlCol="0" anchor="ctr"/>
          <a:lstStyle/>
          <a:p>
            <a:pPr marL="0" indent="0">
              <a:buNone/>
            </a:pPr>
            <a:r>
              <a:rPr lang="en-US" sz="2200" b="1" dirty="0">
                <a:solidFill>
                  <a:srgbClr val="FFFFFF"/>
                </a:solidFill>
                <a:latin typeface="Aptos Display" pitchFamily="34" charset="0"/>
                <a:ea typeface="Aptos Display" pitchFamily="34" charset="-122"/>
                <a:cs typeface="Aptos Display" pitchFamily="34" charset="-120"/>
              </a:rPr>
              <a:t>Federal loan options for graduate students (Fall 2026)</a:t>
            </a:r>
            <a:endParaRPr lang="en-US" sz="2200" dirty="0"/>
          </a:p>
        </p:txBody>
      </p:sp>
      <p:sp>
        <p:nvSpPr>
          <p:cNvPr id="4" name="Text 2"/>
          <p:cNvSpPr/>
          <p:nvPr/>
        </p:nvSpPr>
        <p:spPr>
          <a:xfrm>
            <a:off x="502920" y="475488"/>
            <a:ext cx="11185855" cy="201168"/>
          </a:xfrm>
          <a:prstGeom prst="rect">
            <a:avLst/>
          </a:prstGeom>
          <a:noFill/>
          <a:ln/>
        </p:spPr>
        <p:txBody>
          <a:bodyPr wrap="square" rtlCol="0" anchor="ctr"/>
          <a:lstStyle/>
          <a:p>
            <a:pPr marL="0" indent="0">
              <a:buNone/>
            </a:pPr>
            <a:r>
              <a:rPr lang="en-US" sz="1200" dirty="0">
                <a:solidFill>
                  <a:srgbClr val="DCE7F7"/>
                </a:solidFill>
                <a:latin typeface="Aptos" pitchFamily="34" charset="0"/>
                <a:ea typeface="Aptos" pitchFamily="34" charset="-122"/>
                <a:cs typeface="Aptos" pitchFamily="34" charset="-120"/>
              </a:rPr>
              <a:t>What remains after Grad PLUS is removed for new borrowers</a:t>
            </a:r>
            <a:endParaRPr lang="en-US" sz="1200" dirty="0"/>
          </a:p>
        </p:txBody>
      </p:sp>
      <p:sp>
        <p:nvSpPr>
          <p:cNvPr id="5" name="Shape 3"/>
          <p:cNvSpPr/>
          <p:nvPr/>
        </p:nvSpPr>
        <p:spPr>
          <a:xfrm>
            <a:off x="365760" y="881615"/>
            <a:ext cx="6675120" cy="5257800"/>
          </a:xfrm>
          <a:prstGeom prst="roundRect">
            <a:avLst/>
          </a:prstGeom>
          <a:solidFill>
            <a:srgbClr val="FFFFFF"/>
          </a:solidFill>
          <a:ln w="12700">
            <a:solidFill>
              <a:srgbClr val="D7DEE8"/>
            </a:solidFill>
            <a:prstDash val="solid"/>
          </a:ln>
          <a:effectLst>
            <a:outerShdw blurRad="38100" dist="19050" dir="2700000" algn="bl" rotWithShape="0">
              <a:srgbClr val="000000">
                <a:alpha val="18000"/>
              </a:srgbClr>
            </a:outerShdw>
          </a:effectLst>
        </p:spPr>
        <p:txBody>
          <a:bodyPr/>
          <a:lstStyle/>
          <a:p>
            <a:endParaRPr lang="en-US"/>
          </a:p>
        </p:txBody>
      </p:sp>
      <p:sp>
        <p:nvSpPr>
          <p:cNvPr id="6" name="Shape 4"/>
          <p:cNvSpPr/>
          <p:nvPr/>
        </p:nvSpPr>
        <p:spPr>
          <a:xfrm>
            <a:off x="7543800" y="1051560"/>
            <a:ext cx="4144975" cy="5257800"/>
          </a:xfrm>
          <a:prstGeom prst="roundRect">
            <a:avLst/>
          </a:prstGeom>
          <a:solidFill>
            <a:srgbClr val="E9F2FF"/>
          </a:solidFill>
          <a:ln w="12700">
            <a:solidFill>
              <a:srgbClr val="D7DEE8"/>
            </a:solidFill>
            <a:prstDash val="solid"/>
          </a:ln>
          <a:effectLst>
            <a:outerShdw blurRad="38100" dist="19050" dir="2700000" algn="bl" rotWithShape="0">
              <a:srgbClr val="000000">
                <a:alpha val="18000"/>
              </a:srgbClr>
            </a:outerShdw>
          </a:effectLst>
        </p:spPr>
        <p:txBody>
          <a:bodyPr/>
          <a:lstStyle/>
          <a:p>
            <a:endParaRPr lang="en-US"/>
          </a:p>
        </p:txBody>
      </p:sp>
      <p:sp>
        <p:nvSpPr>
          <p:cNvPr id="7" name="Text 5"/>
          <p:cNvSpPr/>
          <p:nvPr/>
        </p:nvSpPr>
        <p:spPr>
          <a:xfrm>
            <a:off x="822960" y="1325880"/>
            <a:ext cx="6035040" cy="320040"/>
          </a:xfrm>
          <a:prstGeom prst="rect">
            <a:avLst/>
          </a:prstGeom>
          <a:noFill/>
          <a:ln/>
        </p:spPr>
        <p:txBody>
          <a:bodyPr wrap="square" rtlCol="0" anchor="ctr"/>
          <a:lstStyle/>
          <a:p>
            <a:pPr marL="0" indent="0">
              <a:buNone/>
            </a:pPr>
            <a:r>
              <a:rPr lang="en-US" sz="2000" b="1" dirty="0">
                <a:solidFill>
                  <a:srgbClr val="0B2E4F"/>
                </a:solidFill>
                <a:latin typeface="Aptos Display" pitchFamily="34" charset="0"/>
                <a:ea typeface="Aptos Display" pitchFamily="34" charset="-122"/>
                <a:cs typeface="Aptos Display" pitchFamily="34" charset="-120"/>
              </a:rPr>
              <a:t>1) Direct Unsubsidized Loan $50,000</a:t>
            </a:r>
            <a:endParaRPr lang="en-US" sz="2000" dirty="0"/>
          </a:p>
        </p:txBody>
      </p:sp>
      <p:sp>
        <p:nvSpPr>
          <p:cNvPr id="8" name="Text 6"/>
          <p:cNvSpPr/>
          <p:nvPr/>
        </p:nvSpPr>
        <p:spPr>
          <a:xfrm>
            <a:off x="960120" y="1828800"/>
            <a:ext cx="5852160" cy="1371600"/>
          </a:xfrm>
          <a:prstGeom prst="rect">
            <a:avLst/>
          </a:prstGeom>
          <a:noFill/>
          <a:ln/>
        </p:spPr>
        <p:txBody>
          <a:bodyPr wrap="square" rtlCol="0" anchor="t"/>
          <a:lstStyle/>
          <a:p>
            <a:pPr marL="223520" indent="-223520">
              <a:lnSpc>
                <a:spcPct val="112000"/>
              </a:lnSpc>
              <a:buSzPct val="100000"/>
              <a:buChar char="•"/>
            </a:pPr>
            <a:r>
              <a:rPr lang="en-US" sz="1600" dirty="0">
                <a:solidFill>
                  <a:srgbClr val="334155"/>
                </a:solidFill>
                <a:latin typeface="Aptos" pitchFamily="34" charset="0"/>
                <a:ea typeface="Aptos" pitchFamily="34" charset="-122"/>
                <a:cs typeface="Aptos" pitchFamily="34" charset="-120"/>
              </a:rPr>
              <a:t>Available to eligible professional students; not need-based.</a:t>
            </a:r>
            <a:endParaRPr lang="en-US" sz="1600" dirty="0"/>
          </a:p>
          <a:p>
            <a:pPr marL="223520" indent="-223520">
              <a:lnSpc>
                <a:spcPct val="112000"/>
              </a:lnSpc>
              <a:buSzPct val="100000"/>
              <a:buChar char="•"/>
            </a:pPr>
            <a:r>
              <a:rPr lang="en-US" sz="1600" dirty="0">
                <a:solidFill>
                  <a:srgbClr val="334155"/>
                </a:solidFill>
                <a:latin typeface="Aptos" pitchFamily="34" charset="0"/>
                <a:ea typeface="Aptos" pitchFamily="34" charset="-122"/>
                <a:cs typeface="Aptos" pitchFamily="34" charset="-120"/>
              </a:rPr>
              <a:t>Interest accrues from the day each disbursement is made (no subsidized portion for grads).</a:t>
            </a:r>
            <a:endParaRPr lang="en-US" sz="1600" dirty="0"/>
          </a:p>
          <a:p>
            <a:pPr marL="223520" indent="-223520">
              <a:lnSpc>
                <a:spcPct val="112000"/>
              </a:lnSpc>
              <a:buSzPct val="100000"/>
              <a:buChar char="•"/>
            </a:pPr>
            <a:r>
              <a:rPr lang="en-US" sz="1600" dirty="0">
                <a:solidFill>
                  <a:srgbClr val="334155"/>
                </a:solidFill>
                <a:latin typeface="Aptos" pitchFamily="34" charset="0"/>
                <a:ea typeface="Aptos" pitchFamily="34" charset="-122"/>
                <a:cs typeface="Aptos" pitchFamily="34" charset="-120"/>
              </a:rPr>
              <a:t>Subject to annual + aggregate caps (see next slide).</a:t>
            </a:r>
            <a:endParaRPr lang="en-US" sz="1600" dirty="0"/>
          </a:p>
        </p:txBody>
      </p:sp>
      <p:sp>
        <p:nvSpPr>
          <p:cNvPr id="9" name="Text 7"/>
          <p:cNvSpPr/>
          <p:nvPr/>
        </p:nvSpPr>
        <p:spPr>
          <a:xfrm>
            <a:off x="822960" y="3291840"/>
            <a:ext cx="6035040" cy="365760"/>
          </a:xfrm>
          <a:prstGeom prst="rect">
            <a:avLst/>
          </a:prstGeom>
          <a:noFill/>
          <a:ln/>
        </p:spPr>
        <p:txBody>
          <a:bodyPr wrap="square" rtlCol="0" anchor="ctr"/>
          <a:lstStyle/>
          <a:p>
            <a:pPr marL="0" indent="0">
              <a:buNone/>
            </a:pPr>
            <a:r>
              <a:rPr lang="en-US" sz="1800" b="1" dirty="0">
                <a:solidFill>
                  <a:srgbClr val="DC2626"/>
                </a:solidFill>
                <a:latin typeface="Aptos Display" pitchFamily="34" charset="0"/>
                <a:ea typeface="Aptos Display" pitchFamily="34" charset="-122"/>
                <a:cs typeface="Aptos Display" pitchFamily="34" charset="-120"/>
              </a:rPr>
              <a:t>2) Grad PLUS (not available to NEW borrowers after 7/1/2026)</a:t>
            </a:r>
            <a:endParaRPr lang="en-US" sz="1800" dirty="0"/>
          </a:p>
        </p:txBody>
      </p:sp>
      <p:sp>
        <p:nvSpPr>
          <p:cNvPr id="10" name="Text 8"/>
          <p:cNvSpPr/>
          <p:nvPr/>
        </p:nvSpPr>
        <p:spPr>
          <a:xfrm>
            <a:off x="960120" y="3749040"/>
            <a:ext cx="5852160" cy="1234440"/>
          </a:xfrm>
          <a:prstGeom prst="rect">
            <a:avLst/>
          </a:prstGeom>
          <a:noFill/>
          <a:ln/>
        </p:spPr>
        <p:txBody>
          <a:bodyPr wrap="square" rtlCol="0" anchor="t"/>
          <a:lstStyle/>
          <a:p>
            <a:pPr marL="223520" indent="-223520">
              <a:lnSpc>
                <a:spcPct val="112000"/>
              </a:lnSpc>
              <a:buSzPct val="100000"/>
              <a:buChar char="•"/>
            </a:pPr>
            <a:r>
              <a:rPr lang="en-US" sz="1600" dirty="0">
                <a:solidFill>
                  <a:srgbClr val="334155"/>
                </a:solidFill>
                <a:latin typeface="Aptos" pitchFamily="34" charset="0"/>
                <a:ea typeface="Aptos" pitchFamily="34" charset="-122"/>
                <a:cs typeface="Aptos" pitchFamily="34" charset="-120"/>
              </a:rPr>
              <a:t>Before 7/1/2026, Grad PLUS could cover up to Cost of Attendance minus other aid.</a:t>
            </a:r>
            <a:endParaRPr lang="en-US" sz="1600" dirty="0"/>
          </a:p>
          <a:p>
            <a:pPr marL="223520" indent="-223520">
              <a:lnSpc>
                <a:spcPct val="112000"/>
              </a:lnSpc>
              <a:buSzPct val="100000"/>
              <a:buChar char="•"/>
            </a:pPr>
            <a:r>
              <a:rPr lang="en-US" sz="1600" dirty="0">
                <a:solidFill>
                  <a:srgbClr val="334155"/>
                </a:solidFill>
                <a:latin typeface="Aptos" pitchFamily="34" charset="0"/>
                <a:ea typeface="Aptos" pitchFamily="34" charset="-122"/>
                <a:cs typeface="Aptos" pitchFamily="34" charset="-120"/>
              </a:rPr>
              <a:t>After 7/1/2026: eliminated for new borrowers; only legacy borrowers may continue temporarily.</a:t>
            </a:r>
            <a:endParaRPr lang="en-US" sz="1600" dirty="0"/>
          </a:p>
        </p:txBody>
      </p:sp>
      <p:sp>
        <p:nvSpPr>
          <p:cNvPr id="11" name="Text 9"/>
          <p:cNvSpPr/>
          <p:nvPr/>
        </p:nvSpPr>
        <p:spPr>
          <a:xfrm>
            <a:off x="7818120" y="1325880"/>
            <a:ext cx="3413455" cy="365760"/>
          </a:xfrm>
          <a:prstGeom prst="rect">
            <a:avLst/>
          </a:prstGeom>
          <a:noFill/>
          <a:ln/>
        </p:spPr>
        <p:txBody>
          <a:bodyPr wrap="square" rtlCol="0" anchor="ctr"/>
          <a:lstStyle/>
          <a:p>
            <a:pPr marL="0" indent="0">
              <a:buNone/>
            </a:pPr>
            <a:r>
              <a:rPr lang="en-US" sz="1800" b="1" dirty="0">
                <a:solidFill>
                  <a:srgbClr val="0B2E4F"/>
                </a:solidFill>
                <a:latin typeface="Aptos Display" pitchFamily="34" charset="0"/>
                <a:ea typeface="Aptos Display" pitchFamily="34" charset="-122"/>
                <a:cs typeface="Aptos Display" pitchFamily="34" charset="-120"/>
              </a:rPr>
              <a:t>What this means</a:t>
            </a:r>
            <a:endParaRPr lang="en-US" sz="1800" dirty="0"/>
          </a:p>
        </p:txBody>
      </p:sp>
      <p:sp>
        <p:nvSpPr>
          <p:cNvPr id="12" name="Text 10"/>
          <p:cNvSpPr/>
          <p:nvPr/>
        </p:nvSpPr>
        <p:spPr>
          <a:xfrm>
            <a:off x="7909560" y="1828800"/>
            <a:ext cx="3230575" cy="2926080"/>
          </a:xfrm>
          <a:prstGeom prst="rect">
            <a:avLst/>
          </a:prstGeom>
          <a:noFill/>
          <a:ln/>
        </p:spPr>
        <p:txBody>
          <a:bodyPr wrap="square" rtlCol="0" anchor="t"/>
          <a:lstStyle/>
          <a:p>
            <a:pPr marL="223520" indent="-223520">
              <a:lnSpc>
                <a:spcPct val="112000"/>
              </a:lnSpc>
              <a:buSzPct val="100000"/>
              <a:buChar char="•"/>
            </a:pPr>
            <a:r>
              <a:rPr lang="en-US" sz="1600" dirty="0">
                <a:solidFill>
                  <a:srgbClr val="334155"/>
                </a:solidFill>
                <a:latin typeface="Aptos" pitchFamily="34" charset="0"/>
                <a:ea typeface="Aptos" pitchFamily="34" charset="-122"/>
                <a:cs typeface="Aptos" pitchFamily="34" charset="-120"/>
              </a:rPr>
              <a:t>Your federal borrowing ceiling may be below your school’s Cost of Attendance.</a:t>
            </a:r>
            <a:endParaRPr lang="en-US" sz="1600" dirty="0"/>
          </a:p>
          <a:p>
            <a:pPr marL="223520" indent="-223520">
              <a:lnSpc>
                <a:spcPct val="112000"/>
              </a:lnSpc>
              <a:buSzPct val="100000"/>
              <a:buChar char="•"/>
            </a:pPr>
            <a:r>
              <a:rPr lang="en-US" sz="1600" dirty="0">
                <a:solidFill>
                  <a:srgbClr val="334155"/>
                </a:solidFill>
                <a:latin typeface="Aptos" pitchFamily="34" charset="0"/>
                <a:ea typeface="Aptos" pitchFamily="34" charset="-122"/>
                <a:cs typeface="Aptos" pitchFamily="34" charset="-120"/>
              </a:rPr>
              <a:t>Plan for grants/scholarships, institutional aid, employer tuition, savings, or private loans to cover any gap.</a:t>
            </a:r>
            <a:endParaRPr lang="en-US" sz="1600" dirty="0"/>
          </a:p>
          <a:p>
            <a:pPr marL="223520" indent="-223520">
              <a:lnSpc>
                <a:spcPct val="112000"/>
              </a:lnSpc>
              <a:buSzPct val="100000"/>
              <a:buChar char="•"/>
            </a:pPr>
            <a:r>
              <a:rPr lang="en-US" sz="1600" dirty="0">
                <a:solidFill>
                  <a:srgbClr val="334155"/>
                </a:solidFill>
                <a:latin typeface="Aptos" pitchFamily="34" charset="0"/>
                <a:ea typeface="Aptos" pitchFamily="34" charset="-122"/>
                <a:cs typeface="Aptos" pitchFamily="34" charset="-120"/>
              </a:rPr>
              <a:t>If you have “legacy” status, confirm how long you can keep Grad PLUS access (up to 3 academic years).</a:t>
            </a:r>
            <a:endParaRPr lang="en-US" sz="1600" dirty="0"/>
          </a:p>
        </p:txBody>
      </p:sp>
      <p:pic>
        <p:nvPicPr>
          <p:cNvPr id="13" name="Image 0" descr="/mnt/data/teamwork.jpg"/>
          <p:cNvPicPr>
            <a:picLocks noChangeAspect="1"/>
          </p:cNvPicPr>
          <p:nvPr/>
        </p:nvPicPr>
        <p:blipFill>
          <a:blip r:embed="rId3"/>
          <a:stretch>
            <a:fillRect/>
          </a:stretch>
        </p:blipFill>
        <p:spPr>
          <a:xfrm>
            <a:off x="7909560" y="4974336"/>
            <a:ext cx="3322015" cy="1737360"/>
          </a:xfrm>
          <a:prstGeom prst="rect">
            <a:avLst/>
          </a:prstGeom>
        </p:spPr>
      </p:pic>
      <p:sp>
        <p:nvSpPr>
          <p:cNvPr id="14" name="Shape 11"/>
          <p:cNvSpPr/>
          <p:nvPr/>
        </p:nvSpPr>
        <p:spPr>
          <a:xfrm>
            <a:off x="8019288" y="5010243"/>
            <a:ext cx="3322015" cy="1737360"/>
          </a:xfrm>
          <a:prstGeom prst="rect">
            <a:avLst/>
          </a:prstGeom>
          <a:solidFill>
            <a:srgbClr val="000000">
              <a:alpha val="35000"/>
            </a:srgbClr>
          </a:solidFill>
          <a:ln w="12700">
            <a:solidFill>
              <a:srgbClr val="000000">
                <a:alpha val="0"/>
              </a:srgbClr>
            </a:solidFill>
            <a:prstDash val="solid"/>
          </a:ln>
        </p:spPr>
        <p:txBody>
          <a:bodyPr/>
          <a:lstStyle/>
          <a:p>
            <a:endParaRPr lang="en-US"/>
          </a:p>
        </p:txBody>
      </p:sp>
      <p:sp>
        <p:nvSpPr>
          <p:cNvPr id="15" name="Text 12"/>
          <p:cNvSpPr/>
          <p:nvPr/>
        </p:nvSpPr>
        <p:spPr>
          <a:xfrm>
            <a:off x="8019288" y="5212080"/>
            <a:ext cx="3001975" cy="640080"/>
          </a:xfrm>
          <a:prstGeom prst="rect">
            <a:avLst/>
          </a:prstGeom>
          <a:noFill/>
          <a:ln/>
        </p:spPr>
        <p:txBody>
          <a:bodyPr wrap="square" rtlCol="0" anchor="ctr"/>
          <a:lstStyle/>
          <a:p>
            <a:pPr marL="0" indent="0">
              <a:buNone/>
            </a:pPr>
            <a:r>
              <a:rPr lang="en-US" sz="1400" b="1" dirty="0">
                <a:solidFill>
                  <a:srgbClr val="FFFFFF"/>
                </a:solidFill>
                <a:latin typeface="Aptos" pitchFamily="34" charset="0"/>
                <a:ea typeface="Aptos" pitchFamily="34" charset="-122"/>
                <a:cs typeface="Aptos" pitchFamily="34" charset="-120"/>
              </a:rPr>
              <a:t>Budgeting + planning become part of the “admissions” process.</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4">
    <p:bg>
      <p:bgPr>
        <a:solidFill>
          <a:srgbClr val="00815B"/>
        </a:solidFill>
        <a:effectLst/>
      </p:bgPr>
    </p:bg>
    <p:spTree>
      <p:nvGrpSpPr>
        <p:cNvPr id="1" name=""/>
        <p:cNvGrpSpPr/>
        <p:nvPr/>
      </p:nvGrpSpPr>
      <p:grpSpPr>
        <a:xfrm>
          <a:off x="0" y="0"/>
          <a:ext cx="0" cy="0"/>
          <a:chOff x="0" y="0"/>
          <a:chExt cx="0" cy="0"/>
        </a:xfrm>
      </p:grpSpPr>
      <p:sp>
        <p:nvSpPr>
          <p:cNvPr id="2" name="Shape 0"/>
          <p:cNvSpPr/>
          <p:nvPr/>
        </p:nvSpPr>
        <p:spPr>
          <a:xfrm>
            <a:off x="0" y="0"/>
            <a:ext cx="12191695" cy="713232"/>
          </a:xfrm>
          <a:prstGeom prst="rect">
            <a:avLst/>
          </a:prstGeom>
          <a:solidFill>
            <a:srgbClr val="0B2E4F"/>
          </a:solidFill>
          <a:ln w="12700">
            <a:solidFill>
              <a:srgbClr val="0B2E4F"/>
            </a:solidFill>
            <a:prstDash val="solid"/>
          </a:ln>
        </p:spPr>
        <p:txBody>
          <a:bodyPr/>
          <a:lstStyle/>
          <a:p>
            <a:endParaRPr lang="en-US"/>
          </a:p>
        </p:txBody>
      </p:sp>
      <p:sp>
        <p:nvSpPr>
          <p:cNvPr id="3" name="Text 1"/>
          <p:cNvSpPr/>
          <p:nvPr/>
        </p:nvSpPr>
        <p:spPr>
          <a:xfrm>
            <a:off x="502920" y="146304"/>
            <a:ext cx="11185855" cy="329184"/>
          </a:xfrm>
          <a:prstGeom prst="rect">
            <a:avLst/>
          </a:prstGeom>
          <a:noFill/>
          <a:ln/>
        </p:spPr>
        <p:txBody>
          <a:bodyPr wrap="square" rtlCol="0" anchor="ctr"/>
          <a:lstStyle/>
          <a:p>
            <a:pPr marL="0" indent="0">
              <a:buNone/>
            </a:pPr>
            <a:r>
              <a:rPr lang="en-US" sz="2200" b="1" dirty="0">
                <a:solidFill>
                  <a:srgbClr val="FFFFFF"/>
                </a:solidFill>
                <a:latin typeface="Aptos Display" pitchFamily="34" charset="0"/>
                <a:ea typeface="Aptos Display" pitchFamily="34" charset="-122"/>
                <a:cs typeface="Aptos Display" pitchFamily="34" charset="-120"/>
              </a:rPr>
              <a:t>Borrowing caps for new borrowers (AY 2026–27 and later)</a:t>
            </a:r>
            <a:endParaRPr lang="en-US" sz="2200" dirty="0"/>
          </a:p>
        </p:txBody>
      </p:sp>
      <p:sp>
        <p:nvSpPr>
          <p:cNvPr id="4" name="Text 2"/>
          <p:cNvSpPr/>
          <p:nvPr/>
        </p:nvSpPr>
        <p:spPr>
          <a:xfrm>
            <a:off x="502920" y="475488"/>
            <a:ext cx="11185855" cy="201168"/>
          </a:xfrm>
          <a:prstGeom prst="rect">
            <a:avLst/>
          </a:prstGeom>
          <a:noFill/>
          <a:ln/>
        </p:spPr>
        <p:txBody>
          <a:bodyPr wrap="square" rtlCol="0" anchor="ctr"/>
          <a:lstStyle/>
          <a:p>
            <a:pPr marL="0" indent="0">
              <a:buNone/>
            </a:pPr>
            <a:r>
              <a:rPr lang="en-US" sz="1200" dirty="0">
                <a:solidFill>
                  <a:srgbClr val="DCE7F7"/>
                </a:solidFill>
                <a:latin typeface="Aptos" pitchFamily="34" charset="0"/>
                <a:ea typeface="Aptos" pitchFamily="34" charset="-122"/>
                <a:cs typeface="Aptos" pitchFamily="34" charset="-120"/>
              </a:rPr>
              <a:t>Graduate vs. Professional degree programs</a:t>
            </a:r>
            <a:endParaRPr lang="en-US" sz="1200" dirty="0"/>
          </a:p>
        </p:txBody>
      </p:sp>
      <p:sp>
        <p:nvSpPr>
          <p:cNvPr id="5" name="Shape 3"/>
          <p:cNvSpPr/>
          <p:nvPr/>
        </p:nvSpPr>
        <p:spPr>
          <a:xfrm>
            <a:off x="502920" y="1051560"/>
            <a:ext cx="11185855" cy="5257800"/>
          </a:xfrm>
          <a:prstGeom prst="roundRect">
            <a:avLst/>
          </a:prstGeom>
          <a:solidFill>
            <a:srgbClr val="FFFFFF"/>
          </a:solidFill>
          <a:ln w="12700">
            <a:solidFill>
              <a:srgbClr val="D7DEE8"/>
            </a:solidFill>
            <a:prstDash val="solid"/>
          </a:ln>
          <a:effectLst>
            <a:outerShdw blurRad="38100" dist="19050" dir="2700000" algn="bl" rotWithShape="0">
              <a:srgbClr val="000000">
                <a:alpha val="18000"/>
              </a:srgbClr>
            </a:outerShdw>
          </a:effectLst>
        </p:spPr>
        <p:txBody>
          <a:bodyPr/>
          <a:lstStyle/>
          <a:p>
            <a:endParaRPr lang="en-US"/>
          </a:p>
        </p:txBody>
      </p:sp>
      <p:sp>
        <p:nvSpPr>
          <p:cNvPr id="6" name="Text 4"/>
          <p:cNvSpPr/>
          <p:nvPr/>
        </p:nvSpPr>
        <p:spPr>
          <a:xfrm>
            <a:off x="868680" y="1325880"/>
            <a:ext cx="10454335" cy="365760"/>
          </a:xfrm>
          <a:prstGeom prst="rect">
            <a:avLst/>
          </a:prstGeom>
          <a:noFill/>
          <a:ln/>
        </p:spPr>
        <p:txBody>
          <a:bodyPr wrap="square" rtlCol="0" anchor="ctr"/>
          <a:lstStyle/>
          <a:p>
            <a:pPr marL="0" indent="0">
              <a:buNone/>
            </a:pPr>
            <a:r>
              <a:rPr lang="en-US" sz="2000" b="1" dirty="0">
                <a:solidFill>
                  <a:srgbClr val="0B2E4F"/>
                </a:solidFill>
                <a:latin typeface="Aptos Display" pitchFamily="34" charset="0"/>
                <a:ea typeface="Aptos Display" pitchFamily="34" charset="-122"/>
                <a:cs typeface="Aptos Display" pitchFamily="34" charset="-120"/>
              </a:rPr>
              <a:t>Annual + aggregate Direct Unsubsidized limits (new borrowers)</a:t>
            </a:r>
            <a:endParaRPr lang="en-US" sz="2000" dirty="0"/>
          </a:p>
        </p:txBody>
      </p:sp>
      <p:graphicFrame>
        <p:nvGraphicFramePr>
          <p:cNvPr id="7" name="Chart 0"/>
          <p:cNvGraphicFramePr/>
          <p:nvPr>
            <p:extLst>
              <p:ext uri="{D42A27DB-BD31-4B8C-83A1-F6EECF244321}">
                <p14:modId xmlns:p14="http://schemas.microsoft.com/office/powerpoint/2010/main" val="3305066037"/>
              </p:ext>
            </p:extLst>
          </p:nvPr>
        </p:nvGraphicFramePr>
        <p:xfrm>
          <a:off x="1005840" y="1920240"/>
          <a:ext cx="7406640" cy="3840480"/>
        </p:xfrm>
        <a:graphic>
          <a:graphicData uri="http://schemas.openxmlformats.org/drawingml/2006/chart">
            <c:chart xmlns:c="http://schemas.openxmlformats.org/drawingml/2006/chart" xmlns:r="http://schemas.openxmlformats.org/officeDocument/2006/relationships" r:id="rId3"/>
          </a:graphicData>
        </a:graphic>
      </p:graphicFrame>
      <p:sp>
        <p:nvSpPr>
          <p:cNvPr id="8" name="Shape 5"/>
          <p:cNvSpPr/>
          <p:nvPr/>
        </p:nvSpPr>
        <p:spPr>
          <a:xfrm>
            <a:off x="8503920" y="1920240"/>
            <a:ext cx="3184855" cy="3840480"/>
          </a:xfrm>
          <a:prstGeom prst="roundRect">
            <a:avLst/>
          </a:prstGeom>
          <a:solidFill>
            <a:srgbClr val="E9F2FF"/>
          </a:solidFill>
          <a:ln w="12700">
            <a:solidFill>
              <a:srgbClr val="D7DEE8"/>
            </a:solidFill>
            <a:prstDash val="solid"/>
          </a:ln>
          <a:effectLst>
            <a:outerShdw blurRad="38100" dist="19050" dir="2700000" algn="bl" rotWithShape="0">
              <a:srgbClr val="000000">
                <a:alpha val="18000"/>
              </a:srgbClr>
            </a:outerShdw>
          </a:effectLst>
        </p:spPr>
        <p:txBody>
          <a:bodyPr/>
          <a:lstStyle/>
          <a:p>
            <a:endParaRPr lang="en-US"/>
          </a:p>
        </p:txBody>
      </p:sp>
      <p:sp>
        <p:nvSpPr>
          <p:cNvPr id="9" name="Text 6"/>
          <p:cNvSpPr/>
          <p:nvPr/>
        </p:nvSpPr>
        <p:spPr>
          <a:xfrm>
            <a:off x="8732520" y="2103120"/>
            <a:ext cx="2727655" cy="320040"/>
          </a:xfrm>
          <a:prstGeom prst="rect">
            <a:avLst/>
          </a:prstGeom>
          <a:noFill/>
          <a:ln/>
        </p:spPr>
        <p:txBody>
          <a:bodyPr wrap="square" rtlCol="0" anchor="ctr"/>
          <a:lstStyle/>
          <a:p>
            <a:pPr marL="0" indent="0">
              <a:buNone/>
            </a:pPr>
            <a:r>
              <a:rPr lang="en-US" sz="1600" b="1" dirty="0">
                <a:solidFill>
                  <a:srgbClr val="0B2E4F"/>
                </a:solidFill>
                <a:latin typeface="Aptos Display" pitchFamily="34" charset="0"/>
                <a:ea typeface="Aptos Display" pitchFamily="34" charset="-122"/>
                <a:cs typeface="Aptos Display" pitchFamily="34" charset="-120"/>
              </a:rPr>
              <a:t>Program classification matters</a:t>
            </a:r>
            <a:endParaRPr lang="en-US" sz="1600" dirty="0"/>
          </a:p>
        </p:txBody>
      </p:sp>
      <p:sp>
        <p:nvSpPr>
          <p:cNvPr id="10" name="Text 7"/>
          <p:cNvSpPr/>
          <p:nvPr/>
        </p:nvSpPr>
        <p:spPr>
          <a:xfrm>
            <a:off x="8732520" y="2468880"/>
            <a:ext cx="2727655" cy="2651760"/>
          </a:xfrm>
          <a:prstGeom prst="rect">
            <a:avLst/>
          </a:prstGeom>
          <a:noFill/>
          <a:ln/>
        </p:spPr>
        <p:txBody>
          <a:bodyPr wrap="square" rtlCol="0" anchor="t"/>
          <a:lstStyle/>
          <a:p>
            <a:pPr marL="181610" indent="-181610">
              <a:lnSpc>
                <a:spcPct val="112000"/>
              </a:lnSpc>
              <a:buSzPct val="100000"/>
              <a:buChar char="•"/>
            </a:pPr>
            <a:r>
              <a:rPr lang="en-US" sz="1300" dirty="0">
                <a:solidFill>
                  <a:srgbClr val="334155"/>
                </a:solidFill>
                <a:latin typeface="Aptos" pitchFamily="34" charset="0"/>
                <a:ea typeface="Aptos" pitchFamily="34" charset="-122"/>
                <a:cs typeface="Aptos" pitchFamily="34" charset="-120"/>
              </a:rPr>
              <a:t>“Professional degree” programs are defined by regulation referenced in the 2025 law and clarified through ED guidance/rulemaking.</a:t>
            </a:r>
            <a:endParaRPr lang="en-US" sz="1300" dirty="0"/>
          </a:p>
          <a:p>
            <a:pPr marL="181610" indent="-181610">
              <a:lnSpc>
                <a:spcPct val="112000"/>
              </a:lnSpc>
              <a:buSzPct val="100000"/>
              <a:buChar char="•"/>
            </a:pPr>
            <a:r>
              <a:rPr lang="en-US" sz="1300" dirty="0">
                <a:solidFill>
                  <a:srgbClr val="334155"/>
                </a:solidFill>
                <a:latin typeface="Aptos" pitchFamily="34" charset="0"/>
                <a:ea typeface="Aptos" pitchFamily="34" charset="-122"/>
                <a:cs typeface="Aptos" pitchFamily="34" charset="-120"/>
              </a:rPr>
              <a:t>If your program is not classified as “professional,” you likely fall under the $20,500 / $100,000 caps.</a:t>
            </a:r>
            <a:endParaRPr lang="en-US" sz="1300" dirty="0"/>
          </a:p>
          <a:p>
            <a:pPr marL="181610" indent="-181610">
              <a:lnSpc>
                <a:spcPct val="112000"/>
              </a:lnSpc>
              <a:buSzPct val="100000"/>
              <a:buChar char="•"/>
            </a:pPr>
            <a:r>
              <a:rPr lang="en-US" sz="1300" dirty="0">
                <a:solidFill>
                  <a:srgbClr val="334155"/>
                </a:solidFill>
                <a:latin typeface="Aptos" pitchFamily="34" charset="0"/>
                <a:ea typeface="Aptos" pitchFamily="34" charset="-122"/>
                <a:cs typeface="Aptos" pitchFamily="34" charset="-120"/>
              </a:rPr>
              <a:t>Ask your school’s financial aid office how your specific program is classified for AY 2026–27.</a:t>
            </a:r>
            <a:endParaRPr lang="en-US" sz="1300" dirty="0"/>
          </a:p>
        </p:txBody>
      </p:sp>
      <p:sp>
        <p:nvSpPr>
          <p:cNvPr id="11" name="Shape 8"/>
          <p:cNvSpPr/>
          <p:nvPr/>
        </p:nvSpPr>
        <p:spPr>
          <a:xfrm>
            <a:off x="8732520" y="4983480"/>
            <a:ext cx="2727655" cy="685800"/>
          </a:xfrm>
          <a:prstGeom prst="roundRect">
            <a:avLst/>
          </a:prstGeom>
          <a:solidFill>
            <a:srgbClr val="FFFFFF"/>
          </a:solidFill>
          <a:ln w="12700">
            <a:solidFill>
              <a:srgbClr val="C7DBFF"/>
            </a:solidFill>
            <a:prstDash val="solid"/>
          </a:ln>
        </p:spPr>
        <p:txBody>
          <a:bodyPr/>
          <a:lstStyle/>
          <a:p>
            <a:endParaRPr lang="en-US"/>
          </a:p>
        </p:txBody>
      </p:sp>
      <p:sp>
        <p:nvSpPr>
          <p:cNvPr id="12" name="Text 9"/>
          <p:cNvSpPr/>
          <p:nvPr/>
        </p:nvSpPr>
        <p:spPr>
          <a:xfrm>
            <a:off x="8869680" y="5056632"/>
            <a:ext cx="2453335" cy="548640"/>
          </a:xfrm>
          <a:prstGeom prst="rect">
            <a:avLst/>
          </a:prstGeom>
          <a:noFill/>
          <a:ln/>
        </p:spPr>
        <p:txBody>
          <a:bodyPr wrap="square" rtlCol="0" anchor="ctr"/>
          <a:lstStyle/>
          <a:p>
            <a:pPr marL="0" indent="0">
              <a:buNone/>
            </a:pPr>
            <a:r>
              <a:rPr lang="en-US" sz="1200" b="1" dirty="0">
                <a:solidFill>
                  <a:srgbClr val="334155"/>
                </a:solidFill>
                <a:latin typeface="Aptos" pitchFamily="34" charset="0"/>
                <a:ea typeface="Aptos" pitchFamily="34" charset="-122"/>
                <a:cs typeface="Aptos" pitchFamily="34" charset="-120"/>
              </a:rPr>
              <a:t>Also: a lifetime maximum aggregate limit of $257,500 applies across levels.</a:t>
            </a:r>
            <a:endParaRPr lang="en-US" sz="1200" dirty="0"/>
          </a:p>
        </p:txBody>
      </p:sp>
      <p:sp>
        <p:nvSpPr>
          <p:cNvPr id="13" name="Shape 10"/>
          <p:cNvSpPr/>
          <p:nvPr/>
        </p:nvSpPr>
        <p:spPr>
          <a:xfrm>
            <a:off x="0" y="6565392"/>
            <a:ext cx="12191695" cy="292608"/>
          </a:xfrm>
          <a:prstGeom prst="rect">
            <a:avLst/>
          </a:prstGeom>
          <a:solidFill>
            <a:srgbClr val="F3F5F8"/>
          </a:solidFill>
          <a:ln w="12700">
            <a:solidFill>
              <a:srgbClr val="F3F5F8"/>
            </a:solidFill>
            <a:prstDash val="solid"/>
          </a:ln>
        </p:spPr>
        <p:txBody>
          <a:bodyPr/>
          <a:lstStyle/>
          <a:p>
            <a:endParaRPr lang="en-US"/>
          </a:p>
        </p:txBody>
      </p:sp>
      <p:sp>
        <p:nvSpPr>
          <p:cNvPr id="14" name="Text 11"/>
          <p:cNvSpPr/>
          <p:nvPr/>
        </p:nvSpPr>
        <p:spPr>
          <a:xfrm>
            <a:off x="502920" y="6601968"/>
            <a:ext cx="11185855" cy="228600"/>
          </a:xfrm>
          <a:prstGeom prst="rect">
            <a:avLst/>
          </a:prstGeom>
          <a:noFill/>
          <a:ln/>
        </p:spPr>
        <p:txBody>
          <a:bodyPr wrap="square" rtlCol="0" anchor="ctr"/>
          <a:lstStyle/>
          <a:p>
            <a:pPr marL="0" indent="0">
              <a:buNone/>
            </a:pPr>
            <a:r>
              <a:rPr lang="en-US" sz="1000" dirty="0">
                <a:solidFill>
                  <a:srgbClr val="64748B"/>
                </a:solidFill>
                <a:latin typeface="Aptos" pitchFamily="34" charset="0"/>
                <a:ea typeface="Aptos" pitchFamily="34" charset="-122"/>
                <a:cs typeface="Aptos" pitchFamily="34" charset="-120"/>
              </a:rPr>
              <a:t>Dollar limits shown are principal limits for Direct Unsubsidized Loans for new borrowers. Your school may impose lower program-level limits.</a:t>
            </a:r>
            <a:endParaRPr lang="en-US" sz="1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5">
    <p:bg>
      <p:bgPr>
        <a:solidFill>
          <a:srgbClr val="00815B"/>
        </a:solidFill>
        <a:effectLst/>
      </p:bgPr>
    </p:bg>
    <p:spTree>
      <p:nvGrpSpPr>
        <p:cNvPr id="1" name=""/>
        <p:cNvGrpSpPr/>
        <p:nvPr/>
      </p:nvGrpSpPr>
      <p:grpSpPr>
        <a:xfrm>
          <a:off x="0" y="0"/>
          <a:ext cx="0" cy="0"/>
          <a:chOff x="0" y="0"/>
          <a:chExt cx="0" cy="0"/>
        </a:xfrm>
      </p:grpSpPr>
      <p:sp>
        <p:nvSpPr>
          <p:cNvPr id="2" name="Shape 0"/>
          <p:cNvSpPr/>
          <p:nvPr/>
        </p:nvSpPr>
        <p:spPr>
          <a:xfrm>
            <a:off x="0" y="0"/>
            <a:ext cx="12191695" cy="713232"/>
          </a:xfrm>
          <a:prstGeom prst="rect">
            <a:avLst/>
          </a:prstGeom>
          <a:solidFill>
            <a:srgbClr val="0B2E4F"/>
          </a:solidFill>
          <a:ln w="12700">
            <a:solidFill>
              <a:srgbClr val="0B2E4F"/>
            </a:solidFill>
            <a:prstDash val="solid"/>
          </a:ln>
        </p:spPr>
        <p:txBody>
          <a:bodyPr/>
          <a:lstStyle/>
          <a:p>
            <a:endParaRPr lang="en-US"/>
          </a:p>
        </p:txBody>
      </p:sp>
      <p:sp>
        <p:nvSpPr>
          <p:cNvPr id="3" name="Text 1"/>
          <p:cNvSpPr/>
          <p:nvPr/>
        </p:nvSpPr>
        <p:spPr>
          <a:xfrm>
            <a:off x="502920" y="146304"/>
            <a:ext cx="11185855" cy="329184"/>
          </a:xfrm>
          <a:prstGeom prst="rect">
            <a:avLst/>
          </a:prstGeom>
          <a:noFill/>
          <a:ln/>
        </p:spPr>
        <p:txBody>
          <a:bodyPr wrap="square" rtlCol="0" anchor="ctr"/>
          <a:lstStyle/>
          <a:p>
            <a:pPr marL="0" indent="0">
              <a:buNone/>
            </a:pPr>
            <a:r>
              <a:rPr lang="en-US" sz="2200" b="1" dirty="0">
                <a:solidFill>
                  <a:srgbClr val="FFFFFF"/>
                </a:solidFill>
                <a:latin typeface="Aptos Display" pitchFamily="34" charset="0"/>
                <a:ea typeface="Aptos Display" pitchFamily="34" charset="-122"/>
                <a:cs typeface="Aptos Display" pitchFamily="34" charset="-120"/>
              </a:rPr>
              <a:t>What this means for different grad tracks</a:t>
            </a:r>
            <a:endParaRPr lang="en-US" sz="2200" dirty="0"/>
          </a:p>
        </p:txBody>
      </p:sp>
      <p:sp>
        <p:nvSpPr>
          <p:cNvPr id="4" name="Text 2"/>
          <p:cNvSpPr/>
          <p:nvPr/>
        </p:nvSpPr>
        <p:spPr>
          <a:xfrm>
            <a:off x="502920" y="475488"/>
            <a:ext cx="11185855" cy="201168"/>
          </a:xfrm>
          <a:prstGeom prst="rect">
            <a:avLst/>
          </a:prstGeom>
          <a:noFill/>
          <a:ln/>
        </p:spPr>
        <p:txBody>
          <a:bodyPr wrap="square" rtlCol="0" anchor="ctr"/>
          <a:lstStyle/>
          <a:p>
            <a:pPr marL="0" indent="0">
              <a:buNone/>
            </a:pPr>
            <a:r>
              <a:rPr lang="en-US" sz="1200" dirty="0">
                <a:solidFill>
                  <a:srgbClr val="DCE7F7"/>
                </a:solidFill>
                <a:latin typeface="Aptos" pitchFamily="34" charset="0"/>
                <a:ea typeface="Aptos" pitchFamily="34" charset="-122"/>
                <a:cs typeface="Aptos" pitchFamily="34" charset="-120"/>
              </a:rPr>
              <a:t>Three common borrower profiles (illustrative)</a:t>
            </a:r>
            <a:endParaRPr lang="en-US" sz="1200" dirty="0"/>
          </a:p>
        </p:txBody>
      </p:sp>
      <p:sp>
        <p:nvSpPr>
          <p:cNvPr id="5" name="Shape 3"/>
          <p:cNvSpPr/>
          <p:nvPr/>
        </p:nvSpPr>
        <p:spPr>
          <a:xfrm>
            <a:off x="502920" y="1051560"/>
            <a:ext cx="3515258" cy="5257800"/>
          </a:xfrm>
          <a:prstGeom prst="roundRect">
            <a:avLst/>
          </a:prstGeom>
          <a:solidFill>
            <a:srgbClr val="FFFFFF"/>
          </a:solidFill>
          <a:ln w="12700">
            <a:solidFill>
              <a:srgbClr val="D7DEE8"/>
            </a:solidFill>
            <a:prstDash val="solid"/>
          </a:ln>
          <a:effectLst>
            <a:outerShdw blurRad="38100" dist="19050" dir="2700000" algn="bl" rotWithShape="0">
              <a:srgbClr val="000000">
                <a:alpha val="18000"/>
              </a:srgbClr>
            </a:outerShdw>
          </a:effectLst>
        </p:spPr>
        <p:txBody>
          <a:bodyPr/>
          <a:lstStyle/>
          <a:p>
            <a:endParaRPr lang="en-US"/>
          </a:p>
        </p:txBody>
      </p:sp>
      <p:sp>
        <p:nvSpPr>
          <p:cNvPr id="6" name="Shape 4"/>
          <p:cNvSpPr/>
          <p:nvPr/>
        </p:nvSpPr>
        <p:spPr>
          <a:xfrm>
            <a:off x="502920" y="1051560"/>
            <a:ext cx="3515258" cy="530352"/>
          </a:xfrm>
          <a:prstGeom prst="rect">
            <a:avLst/>
          </a:prstGeom>
          <a:solidFill>
            <a:srgbClr val="1E66C6">
              <a:alpha val="95000"/>
            </a:srgbClr>
          </a:solidFill>
          <a:ln w="12700">
            <a:solidFill>
              <a:srgbClr val="1E66C6"/>
            </a:solidFill>
            <a:prstDash val="solid"/>
          </a:ln>
        </p:spPr>
        <p:txBody>
          <a:bodyPr/>
          <a:lstStyle/>
          <a:p>
            <a:endParaRPr lang="en-US"/>
          </a:p>
        </p:txBody>
      </p:sp>
      <p:sp>
        <p:nvSpPr>
          <p:cNvPr id="7" name="Text 5"/>
          <p:cNvSpPr/>
          <p:nvPr/>
        </p:nvSpPr>
        <p:spPr>
          <a:xfrm>
            <a:off x="731520" y="1197864"/>
            <a:ext cx="3058058" cy="320040"/>
          </a:xfrm>
          <a:prstGeom prst="rect">
            <a:avLst/>
          </a:prstGeom>
          <a:noFill/>
          <a:ln/>
        </p:spPr>
        <p:txBody>
          <a:bodyPr wrap="square" rtlCol="0" anchor="ctr"/>
          <a:lstStyle/>
          <a:p>
            <a:pPr marL="0" indent="0">
              <a:buNone/>
            </a:pPr>
            <a:r>
              <a:rPr lang="en-US" sz="1400" b="1" dirty="0">
                <a:solidFill>
                  <a:srgbClr val="FFFFFF"/>
                </a:solidFill>
                <a:latin typeface="Aptos Display" pitchFamily="34" charset="0"/>
                <a:ea typeface="Aptos Display" pitchFamily="34" charset="-122"/>
                <a:cs typeface="Aptos Display" pitchFamily="34" charset="-120"/>
              </a:rPr>
              <a:t>Regular Grad (MA/MS/PhD)</a:t>
            </a:r>
            <a:endParaRPr lang="en-US" sz="1400" dirty="0"/>
          </a:p>
        </p:txBody>
      </p:sp>
      <p:sp>
        <p:nvSpPr>
          <p:cNvPr id="8" name="Shape 6"/>
          <p:cNvSpPr/>
          <p:nvPr/>
        </p:nvSpPr>
        <p:spPr>
          <a:xfrm>
            <a:off x="4338218" y="1051560"/>
            <a:ext cx="3515258" cy="5257800"/>
          </a:xfrm>
          <a:prstGeom prst="roundRect">
            <a:avLst/>
          </a:prstGeom>
          <a:solidFill>
            <a:srgbClr val="FFFFFF"/>
          </a:solidFill>
          <a:ln w="12700">
            <a:solidFill>
              <a:srgbClr val="D7DEE8"/>
            </a:solidFill>
            <a:prstDash val="solid"/>
          </a:ln>
          <a:effectLst>
            <a:outerShdw blurRad="38100" dist="19050" dir="2700000" algn="bl" rotWithShape="0">
              <a:srgbClr val="000000">
                <a:alpha val="18000"/>
              </a:srgbClr>
            </a:outerShdw>
          </a:effectLst>
        </p:spPr>
        <p:txBody>
          <a:bodyPr/>
          <a:lstStyle/>
          <a:p>
            <a:endParaRPr lang="en-US"/>
          </a:p>
        </p:txBody>
      </p:sp>
      <p:sp>
        <p:nvSpPr>
          <p:cNvPr id="9" name="Shape 7"/>
          <p:cNvSpPr/>
          <p:nvPr/>
        </p:nvSpPr>
        <p:spPr>
          <a:xfrm>
            <a:off x="4338218" y="1051560"/>
            <a:ext cx="3515258" cy="530352"/>
          </a:xfrm>
          <a:prstGeom prst="rect">
            <a:avLst/>
          </a:prstGeom>
          <a:solidFill>
            <a:srgbClr val="F59E0B">
              <a:alpha val="95000"/>
            </a:srgbClr>
          </a:solidFill>
          <a:ln w="12700">
            <a:solidFill>
              <a:srgbClr val="F59E0B"/>
            </a:solidFill>
            <a:prstDash val="solid"/>
          </a:ln>
        </p:spPr>
        <p:txBody>
          <a:bodyPr/>
          <a:lstStyle/>
          <a:p>
            <a:endParaRPr lang="en-US"/>
          </a:p>
        </p:txBody>
      </p:sp>
      <p:sp>
        <p:nvSpPr>
          <p:cNvPr id="10" name="Text 8"/>
          <p:cNvSpPr/>
          <p:nvPr/>
        </p:nvSpPr>
        <p:spPr>
          <a:xfrm>
            <a:off x="4566818" y="1197864"/>
            <a:ext cx="3058058" cy="320040"/>
          </a:xfrm>
          <a:prstGeom prst="rect">
            <a:avLst/>
          </a:prstGeom>
          <a:noFill/>
          <a:ln/>
        </p:spPr>
        <p:txBody>
          <a:bodyPr wrap="square" rtlCol="0" anchor="ctr"/>
          <a:lstStyle/>
          <a:p>
            <a:pPr marL="0" indent="0">
              <a:buNone/>
            </a:pPr>
            <a:r>
              <a:rPr lang="en-US" sz="1400" b="1" dirty="0">
                <a:solidFill>
                  <a:srgbClr val="FFFFFF"/>
                </a:solidFill>
                <a:latin typeface="Aptos Display" pitchFamily="34" charset="0"/>
                <a:ea typeface="Aptos Display" pitchFamily="34" charset="-122"/>
                <a:cs typeface="Aptos Display" pitchFamily="34" charset="-120"/>
              </a:rPr>
              <a:t>MBA (typical case)</a:t>
            </a:r>
            <a:endParaRPr lang="en-US" sz="1400" dirty="0"/>
          </a:p>
        </p:txBody>
      </p:sp>
      <p:sp>
        <p:nvSpPr>
          <p:cNvPr id="11" name="Shape 9"/>
          <p:cNvSpPr/>
          <p:nvPr/>
        </p:nvSpPr>
        <p:spPr>
          <a:xfrm>
            <a:off x="8173517" y="1051560"/>
            <a:ext cx="3515258" cy="5257800"/>
          </a:xfrm>
          <a:prstGeom prst="roundRect">
            <a:avLst/>
          </a:prstGeom>
          <a:solidFill>
            <a:srgbClr val="FFFFFF"/>
          </a:solidFill>
          <a:ln w="12700">
            <a:solidFill>
              <a:srgbClr val="D7DEE8"/>
            </a:solidFill>
            <a:prstDash val="solid"/>
          </a:ln>
          <a:effectLst>
            <a:outerShdw blurRad="38100" dist="19050" dir="2700000" algn="bl" rotWithShape="0">
              <a:srgbClr val="000000">
                <a:alpha val="18000"/>
              </a:srgbClr>
            </a:outerShdw>
          </a:effectLst>
        </p:spPr>
        <p:txBody>
          <a:bodyPr/>
          <a:lstStyle/>
          <a:p>
            <a:endParaRPr lang="en-US"/>
          </a:p>
        </p:txBody>
      </p:sp>
      <p:sp>
        <p:nvSpPr>
          <p:cNvPr id="12" name="Shape 10"/>
          <p:cNvSpPr/>
          <p:nvPr/>
        </p:nvSpPr>
        <p:spPr>
          <a:xfrm>
            <a:off x="8173517" y="1051560"/>
            <a:ext cx="3515258" cy="530352"/>
          </a:xfrm>
          <a:prstGeom prst="rect">
            <a:avLst/>
          </a:prstGeom>
          <a:solidFill>
            <a:srgbClr val="16A34A">
              <a:alpha val="95000"/>
            </a:srgbClr>
          </a:solidFill>
          <a:ln w="12700">
            <a:solidFill>
              <a:srgbClr val="16A34A"/>
            </a:solidFill>
            <a:prstDash val="solid"/>
          </a:ln>
        </p:spPr>
        <p:txBody>
          <a:bodyPr/>
          <a:lstStyle/>
          <a:p>
            <a:endParaRPr lang="en-US"/>
          </a:p>
        </p:txBody>
      </p:sp>
      <p:sp>
        <p:nvSpPr>
          <p:cNvPr id="13" name="Text 11"/>
          <p:cNvSpPr/>
          <p:nvPr/>
        </p:nvSpPr>
        <p:spPr>
          <a:xfrm>
            <a:off x="8402117" y="1197864"/>
            <a:ext cx="3058058" cy="320040"/>
          </a:xfrm>
          <a:prstGeom prst="rect">
            <a:avLst/>
          </a:prstGeom>
          <a:noFill/>
          <a:ln/>
        </p:spPr>
        <p:txBody>
          <a:bodyPr wrap="square" rtlCol="0" anchor="ctr"/>
          <a:lstStyle/>
          <a:p>
            <a:pPr marL="0" indent="0">
              <a:buNone/>
            </a:pPr>
            <a:r>
              <a:rPr lang="en-US" sz="1400" b="1" dirty="0">
                <a:solidFill>
                  <a:srgbClr val="FFFFFF"/>
                </a:solidFill>
                <a:latin typeface="Aptos Display" pitchFamily="34" charset="0"/>
                <a:ea typeface="Aptos Display" pitchFamily="34" charset="-122"/>
                <a:cs typeface="Aptos Display" pitchFamily="34" charset="-120"/>
              </a:rPr>
              <a:t>Medical / Professional (MD, etc.)</a:t>
            </a:r>
            <a:endParaRPr lang="en-US" sz="1400" dirty="0"/>
          </a:p>
        </p:txBody>
      </p:sp>
      <p:sp>
        <p:nvSpPr>
          <p:cNvPr id="14" name="Text 12"/>
          <p:cNvSpPr/>
          <p:nvPr/>
        </p:nvSpPr>
        <p:spPr>
          <a:xfrm>
            <a:off x="731520" y="1783080"/>
            <a:ext cx="3058058" cy="2011680"/>
          </a:xfrm>
          <a:prstGeom prst="rect">
            <a:avLst/>
          </a:prstGeom>
          <a:noFill/>
          <a:ln/>
        </p:spPr>
        <p:txBody>
          <a:bodyPr wrap="square" rtlCol="0" anchor="t"/>
          <a:lstStyle/>
          <a:p>
            <a:pPr marL="181610" indent="-181610">
              <a:lnSpc>
                <a:spcPct val="112000"/>
              </a:lnSpc>
              <a:buSzPct val="100000"/>
              <a:buChar char="•"/>
            </a:pPr>
            <a:r>
              <a:rPr lang="en-US" sz="1300" dirty="0">
                <a:solidFill>
                  <a:srgbClr val="334155"/>
                </a:solidFill>
                <a:latin typeface="Aptos" pitchFamily="34" charset="0"/>
                <a:ea typeface="Aptos" pitchFamily="34" charset="-122"/>
                <a:cs typeface="Aptos" pitchFamily="34" charset="-120"/>
              </a:rPr>
              <a:t>Borrow up to $20,500 per year; $100,000 aggregate.</a:t>
            </a:r>
            <a:endParaRPr lang="en-US" sz="1300" dirty="0"/>
          </a:p>
          <a:p>
            <a:pPr marL="181610" indent="-181610">
              <a:lnSpc>
                <a:spcPct val="112000"/>
              </a:lnSpc>
              <a:buSzPct val="100000"/>
              <a:buChar char="•"/>
            </a:pPr>
            <a:r>
              <a:rPr lang="en-US" sz="1300" dirty="0">
                <a:solidFill>
                  <a:srgbClr val="334155"/>
                </a:solidFill>
                <a:latin typeface="Aptos" pitchFamily="34" charset="0"/>
                <a:ea typeface="Aptos" pitchFamily="34" charset="-122"/>
                <a:cs typeface="Aptos" pitchFamily="34" charset="-120"/>
              </a:rPr>
              <a:t>Likeliest gap drivers: high tuition, living costs, longer programs.</a:t>
            </a:r>
            <a:endParaRPr lang="en-US" sz="1300" dirty="0"/>
          </a:p>
          <a:p>
            <a:pPr marL="181610" indent="-181610">
              <a:lnSpc>
                <a:spcPct val="112000"/>
              </a:lnSpc>
              <a:buSzPct val="100000"/>
              <a:buChar char="•"/>
            </a:pPr>
            <a:r>
              <a:rPr lang="en-US" sz="1300" dirty="0">
                <a:solidFill>
                  <a:srgbClr val="334155"/>
                </a:solidFill>
                <a:latin typeface="Aptos" pitchFamily="34" charset="0"/>
                <a:ea typeface="Aptos" pitchFamily="34" charset="-122"/>
                <a:cs typeface="Aptos" pitchFamily="34" charset="-120"/>
              </a:rPr>
              <a:t>Levers: assistantships, tuition remission, departmental funding, part-time work (if permitted).</a:t>
            </a:r>
            <a:endParaRPr lang="en-US" sz="1300" dirty="0"/>
          </a:p>
        </p:txBody>
      </p:sp>
      <p:sp>
        <p:nvSpPr>
          <p:cNvPr id="15" name="Text 13"/>
          <p:cNvSpPr/>
          <p:nvPr/>
        </p:nvSpPr>
        <p:spPr>
          <a:xfrm>
            <a:off x="4566818" y="1783080"/>
            <a:ext cx="3058058" cy="2377440"/>
          </a:xfrm>
          <a:prstGeom prst="rect">
            <a:avLst/>
          </a:prstGeom>
          <a:noFill/>
          <a:ln/>
        </p:spPr>
        <p:txBody>
          <a:bodyPr wrap="square" rtlCol="0" anchor="t"/>
          <a:lstStyle/>
          <a:p>
            <a:pPr marL="181610" indent="-181610">
              <a:lnSpc>
                <a:spcPct val="112000"/>
              </a:lnSpc>
              <a:buSzPct val="100000"/>
              <a:buChar char="•"/>
            </a:pPr>
            <a:r>
              <a:rPr lang="en-US" sz="1300" dirty="0">
                <a:solidFill>
                  <a:srgbClr val="334155"/>
                </a:solidFill>
                <a:latin typeface="Aptos" pitchFamily="34" charset="0"/>
                <a:ea typeface="Aptos" pitchFamily="34" charset="-122"/>
                <a:cs typeface="Aptos" pitchFamily="34" charset="-120"/>
              </a:rPr>
              <a:t>Same caps as most graduate programs: $20,500/yr; $100,000 aggregate.</a:t>
            </a:r>
            <a:endParaRPr lang="en-US" sz="1300" dirty="0"/>
          </a:p>
          <a:p>
            <a:pPr marL="181610" indent="-181610">
              <a:lnSpc>
                <a:spcPct val="112000"/>
              </a:lnSpc>
              <a:buSzPct val="100000"/>
              <a:buChar char="•"/>
            </a:pPr>
            <a:r>
              <a:rPr lang="en-US" sz="1300" dirty="0">
                <a:solidFill>
                  <a:srgbClr val="334155"/>
                </a:solidFill>
                <a:latin typeface="Aptos" pitchFamily="34" charset="0"/>
                <a:ea typeface="Aptos" pitchFamily="34" charset="-122"/>
                <a:cs typeface="Aptos" pitchFamily="34" charset="-120"/>
              </a:rPr>
              <a:t>MBA tuition often exceeds federal caps → plan for school grants, employer sponsorship, or private loans.</a:t>
            </a:r>
            <a:endParaRPr lang="en-US" sz="1300" dirty="0"/>
          </a:p>
          <a:p>
            <a:pPr marL="181610" indent="-181610">
              <a:lnSpc>
                <a:spcPct val="112000"/>
              </a:lnSpc>
              <a:buSzPct val="100000"/>
              <a:buChar char="•"/>
            </a:pPr>
            <a:r>
              <a:rPr lang="en-US" sz="1300" dirty="0">
                <a:solidFill>
                  <a:srgbClr val="334155"/>
                </a:solidFill>
                <a:latin typeface="Aptos" pitchFamily="34" charset="0"/>
                <a:ea typeface="Aptos" pitchFamily="34" charset="-122"/>
                <a:cs typeface="Aptos" pitchFamily="34" charset="-120"/>
              </a:rPr>
              <a:t>If you borrowed federal loans for this same MBA program before 7/1/2026, ask about “legacy” status.</a:t>
            </a:r>
            <a:endParaRPr lang="en-US" sz="1300" dirty="0"/>
          </a:p>
        </p:txBody>
      </p:sp>
      <p:sp>
        <p:nvSpPr>
          <p:cNvPr id="16" name="Text 14"/>
          <p:cNvSpPr/>
          <p:nvPr/>
        </p:nvSpPr>
        <p:spPr>
          <a:xfrm>
            <a:off x="8402117" y="1783080"/>
            <a:ext cx="3058058" cy="2011680"/>
          </a:xfrm>
          <a:prstGeom prst="rect">
            <a:avLst/>
          </a:prstGeom>
          <a:noFill/>
          <a:ln/>
        </p:spPr>
        <p:txBody>
          <a:bodyPr wrap="square" rtlCol="0" anchor="t"/>
          <a:lstStyle/>
          <a:p>
            <a:pPr marL="181610" indent="-181610">
              <a:lnSpc>
                <a:spcPct val="112000"/>
              </a:lnSpc>
              <a:buSzPct val="100000"/>
              <a:buChar char="•"/>
            </a:pPr>
            <a:r>
              <a:rPr lang="en-US" sz="1300" dirty="0">
                <a:solidFill>
                  <a:srgbClr val="334155"/>
                </a:solidFill>
                <a:latin typeface="Aptos" pitchFamily="34" charset="0"/>
                <a:ea typeface="Aptos" pitchFamily="34" charset="-122"/>
                <a:cs typeface="Aptos" pitchFamily="34" charset="-120"/>
              </a:rPr>
              <a:t>Professional degree caps: $50,000/yr; $200,000 aggregate.</a:t>
            </a:r>
            <a:endParaRPr lang="en-US" sz="1300" dirty="0"/>
          </a:p>
          <a:p>
            <a:pPr marL="181610" indent="-181610">
              <a:lnSpc>
                <a:spcPct val="112000"/>
              </a:lnSpc>
              <a:buSzPct val="100000"/>
              <a:buChar char="•"/>
            </a:pPr>
            <a:r>
              <a:rPr lang="en-US" sz="1300" dirty="0">
                <a:solidFill>
                  <a:srgbClr val="334155"/>
                </a:solidFill>
                <a:latin typeface="Aptos" pitchFamily="34" charset="0"/>
                <a:ea typeface="Aptos" pitchFamily="34" charset="-122"/>
                <a:cs typeface="Aptos" pitchFamily="34" charset="-120"/>
              </a:rPr>
              <a:t>Still commonly below full Cost of Attendance for some schools/locations.</a:t>
            </a:r>
            <a:endParaRPr lang="en-US" sz="1300" dirty="0"/>
          </a:p>
          <a:p>
            <a:pPr marL="181610" indent="-181610">
              <a:lnSpc>
                <a:spcPct val="112000"/>
              </a:lnSpc>
              <a:buSzPct val="100000"/>
              <a:buChar char="•"/>
            </a:pPr>
            <a:r>
              <a:rPr lang="en-US" sz="1300" dirty="0">
                <a:solidFill>
                  <a:srgbClr val="334155"/>
                </a:solidFill>
                <a:latin typeface="Aptos" pitchFamily="34" charset="0"/>
                <a:ea typeface="Aptos" pitchFamily="34" charset="-122"/>
                <a:cs typeface="Aptos" pitchFamily="34" charset="-120"/>
              </a:rPr>
              <a:t>Start mapping repayment early (residency years, PSLF-eligible employers, or aggressive payoff).</a:t>
            </a:r>
            <a:endParaRPr lang="en-US" sz="1300" dirty="0"/>
          </a:p>
        </p:txBody>
      </p:sp>
      <p:pic>
        <p:nvPicPr>
          <p:cNvPr id="17" name="Image 0" descr="/mnt/data/library.png"/>
          <p:cNvPicPr>
            <a:picLocks noChangeAspect="1"/>
          </p:cNvPicPr>
          <p:nvPr/>
        </p:nvPicPr>
        <p:blipFill>
          <a:blip r:embed="rId3"/>
          <a:stretch>
            <a:fillRect/>
          </a:stretch>
        </p:blipFill>
        <p:spPr>
          <a:xfrm>
            <a:off x="548640" y="4206240"/>
            <a:ext cx="3423818" cy="2011680"/>
          </a:xfrm>
          <a:prstGeom prst="rect">
            <a:avLst/>
          </a:prstGeom>
        </p:spPr>
      </p:pic>
      <p:pic>
        <p:nvPicPr>
          <p:cNvPr id="18" name="Image 1" descr="/mnt/data/teamwork.jpg"/>
          <p:cNvPicPr>
            <a:picLocks noChangeAspect="1"/>
          </p:cNvPicPr>
          <p:nvPr/>
        </p:nvPicPr>
        <p:blipFill>
          <a:blip r:embed="rId4"/>
          <a:stretch>
            <a:fillRect/>
          </a:stretch>
        </p:blipFill>
        <p:spPr>
          <a:xfrm>
            <a:off x="4383938" y="4206240"/>
            <a:ext cx="3423818" cy="2011680"/>
          </a:xfrm>
          <a:prstGeom prst="rect">
            <a:avLst/>
          </a:prstGeom>
        </p:spPr>
      </p:pic>
      <p:pic>
        <p:nvPicPr>
          <p:cNvPr id="19" name="Image 2" descr="/mnt/data/stethoscope.png"/>
          <p:cNvPicPr>
            <a:picLocks noChangeAspect="1"/>
          </p:cNvPicPr>
          <p:nvPr/>
        </p:nvPicPr>
        <p:blipFill>
          <a:blip r:embed="rId5"/>
          <a:stretch>
            <a:fillRect/>
          </a:stretch>
        </p:blipFill>
        <p:spPr>
          <a:xfrm>
            <a:off x="8219237" y="4206240"/>
            <a:ext cx="3423818" cy="201168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68940" y="228600"/>
            <a:ext cx="11672048" cy="6400800"/>
            <a:chOff x="228599" y="228600"/>
            <a:chExt cx="8686801" cy="6400800"/>
          </a:xfrm>
        </p:grpSpPr>
        <p:pic>
          <p:nvPicPr>
            <p:cNvPr id="3" name="object 3"/>
            <p:cNvPicPr/>
            <p:nvPr/>
          </p:nvPicPr>
          <p:blipFill>
            <a:blip r:embed="rId3" cstate="print"/>
            <a:stretch>
              <a:fillRect/>
            </a:stretch>
          </p:blipFill>
          <p:spPr>
            <a:xfrm>
              <a:off x="5285891" y="228600"/>
              <a:ext cx="3629509" cy="6400799"/>
            </a:xfrm>
            <a:prstGeom prst="rect">
              <a:avLst/>
            </a:prstGeom>
          </p:spPr>
        </p:pic>
        <p:sp>
          <p:nvSpPr>
            <p:cNvPr id="4" name="object 4"/>
            <p:cNvSpPr/>
            <p:nvPr/>
          </p:nvSpPr>
          <p:spPr>
            <a:xfrm>
              <a:off x="228599" y="228600"/>
              <a:ext cx="5057291" cy="6400800"/>
            </a:xfrm>
            <a:custGeom>
              <a:avLst/>
              <a:gdLst/>
              <a:ahLst/>
              <a:cxnLst/>
              <a:rect l="l" t="t" r="r" b="b"/>
              <a:pathLst>
                <a:path w="4343400" h="6400800">
                  <a:moveTo>
                    <a:pt x="4343400" y="0"/>
                  </a:moveTo>
                  <a:lnTo>
                    <a:pt x="0" y="0"/>
                  </a:lnTo>
                  <a:lnTo>
                    <a:pt x="0" y="6400799"/>
                  </a:lnTo>
                  <a:lnTo>
                    <a:pt x="4343400" y="6400799"/>
                  </a:lnTo>
                  <a:lnTo>
                    <a:pt x="4343400" y="0"/>
                  </a:lnTo>
                  <a:close/>
                </a:path>
              </a:pathLst>
            </a:custGeom>
            <a:solidFill>
              <a:srgbClr val="008555"/>
            </a:solidFill>
          </p:spPr>
          <p:txBody>
            <a:bodyPr wrap="square" lIns="0" tIns="0" rIns="0" bIns="0" rtlCol="0"/>
            <a:lstStyle/>
            <a:p>
              <a:endParaRPr/>
            </a:p>
          </p:txBody>
        </p:sp>
      </p:grpSp>
      <p:sp>
        <p:nvSpPr>
          <p:cNvPr id="6" name="object 6"/>
          <p:cNvSpPr txBox="1">
            <a:spLocks noGrp="1"/>
          </p:cNvSpPr>
          <p:nvPr>
            <p:ph type="title"/>
          </p:nvPr>
        </p:nvSpPr>
        <p:spPr>
          <a:xfrm>
            <a:off x="573741" y="465835"/>
            <a:ext cx="10122201" cy="505267"/>
          </a:xfrm>
          <a:prstGeom prst="rect">
            <a:avLst/>
          </a:prstGeom>
        </p:spPr>
        <p:txBody>
          <a:bodyPr vert="horz" wrap="square" lIns="0" tIns="12700" rIns="0" bIns="0" rtlCol="0">
            <a:spAutoFit/>
          </a:bodyPr>
          <a:lstStyle/>
          <a:p>
            <a:pPr marL="12700" algn="l">
              <a:spcBef>
                <a:spcPts val="100"/>
              </a:spcBef>
            </a:pPr>
            <a:r>
              <a:rPr lang="en-US" sz="3200" spc="114" dirty="0">
                <a:latin typeface="F37 Bobby" panose="020B0604020202020204" charset="0"/>
              </a:rPr>
              <a:t>  What is a </a:t>
            </a:r>
            <a:r>
              <a:rPr sz="3200" spc="114" dirty="0">
                <a:latin typeface="F37 Bobby" panose="020B0604020202020204" charset="0"/>
              </a:rPr>
              <a:t>Private</a:t>
            </a:r>
            <a:r>
              <a:rPr lang="en-US" sz="3200" spc="-15" dirty="0">
                <a:latin typeface="F37 Bobby" panose="020B0604020202020204" charset="0"/>
              </a:rPr>
              <a:t> Student </a:t>
            </a:r>
            <a:r>
              <a:rPr sz="3200" spc="145" dirty="0">
                <a:latin typeface="F37 Bobby" panose="020B0604020202020204" charset="0"/>
              </a:rPr>
              <a:t>Loan</a:t>
            </a:r>
            <a:r>
              <a:rPr lang="en-US" sz="3200" spc="145" dirty="0">
                <a:latin typeface="F37 Bobby" panose="020B0604020202020204" charset="0"/>
              </a:rPr>
              <a:t>?</a:t>
            </a:r>
            <a:endParaRPr sz="3200" spc="145" dirty="0">
              <a:latin typeface="F37 Bobby" panose="020B0604020202020204" charset="0"/>
            </a:endParaRPr>
          </a:p>
        </p:txBody>
      </p:sp>
      <p:sp>
        <p:nvSpPr>
          <p:cNvPr id="8" name="object 8"/>
          <p:cNvSpPr txBox="1">
            <a:spLocks noGrp="1"/>
          </p:cNvSpPr>
          <p:nvPr>
            <p:ph type="sldNum" sz="quarter" idx="7"/>
          </p:nvPr>
        </p:nvSpPr>
        <p:spPr>
          <a:xfrm>
            <a:off x="14372364" y="6207761"/>
            <a:ext cx="266912" cy="128881"/>
          </a:xfrm>
          <a:prstGeom prst="rect">
            <a:avLst/>
          </a:prstGeom>
        </p:spPr>
        <p:txBody>
          <a:bodyPr vert="horz" wrap="square" lIns="0" tIns="5715" rIns="0" bIns="0" rtlCol="0">
            <a:spAutoFit/>
          </a:bodyPr>
          <a:lstStyle/>
          <a:p>
            <a:pPr marL="38100">
              <a:spcBef>
                <a:spcPts val="45"/>
              </a:spcBef>
            </a:pPr>
            <a:fld id="{81D60167-4931-47E6-BA6A-407CBD079E47}" type="slidenum">
              <a:rPr spc="-25" dirty="0"/>
              <a:pPr marL="38100">
                <a:spcBef>
                  <a:spcPts val="45"/>
                </a:spcBef>
              </a:pPr>
              <a:t>8</a:t>
            </a:fld>
            <a:endParaRPr spc="-25"/>
          </a:p>
        </p:txBody>
      </p:sp>
      <p:sp>
        <p:nvSpPr>
          <p:cNvPr id="7" name="object 7"/>
          <p:cNvSpPr txBox="1"/>
          <p:nvPr/>
        </p:nvSpPr>
        <p:spPr>
          <a:xfrm>
            <a:off x="860612" y="1253065"/>
            <a:ext cx="5737411" cy="4570097"/>
          </a:xfrm>
          <a:prstGeom prst="rect">
            <a:avLst/>
          </a:prstGeom>
        </p:spPr>
        <p:txBody>
          <a:bodyPr vert="horz" wrap="square" lIns="0" tIns="6350" rIns="0" bIns="0" rtlCol="0">
            <a:spAutoFit/>
          </a:bodyPr>
          <a:lstStyle/>
          <a:p>
            <a:pPr marL="241300" marR="350520" indent="-228600">
              <a:lnSpc>
                <a:spcPct val="103099"/>
              </a:lnSpc>
              <a:spcBef>
                <a:spcPts val="50"/>
              </a:spcBef>
              <a:buFont typeface="Arial"/>
              <a:buChar char="•"/>
              <a:tabLst>
                <a:tab pos="241300" algn="l"/>
              </a:tabLst>
            </a:pPr>
            <a:r>
              <a:rPr sz="1600" dirty="0">
                <a:solidFill>
                  <a:srgbClr val="FFFFFF"/>
                </a:solidFill>
                <a:latin typeface="Trebuchet MS"/>
                <a:cs typeface="Trebuchet MS"/>
              </a:rPr>
              <a:t>Borrowed</a:t>
            </a:r>
            <a:r>
              <a:rPr sz="1600" spc="35" dirty="0">
                <a:solidFill>
                  <a:srgbClr val="FFFFFF"/>
                </a:solidFill>
                <a:latin typeface="Trebuchet MS"/>
                <a:cs typeface="Trebuchet MS"/>
              </a:rPr>
              <a:t> </a:t>
            </a:r>
            <a:r>
              <a:rPr sz="1600" dirty="0">
                <a:solidFill>
                  <a:srgbClr val="FFFFFF"/>
                </a:solidFill>
                <a:latin typeface="Trebuchet MS"/>
                <a:cs typeface="Trebuchet MS"/>
              </a:rPr>
              <a:t>funds</a:t>
            </a:r>
            <a:r>
              <a:rPr sz="1600" spc="55" dirty="0">
                <a:solidFill>
                  <a:srgbClr val="FFFFFF"/>
                </a:solidFill>
                <a:latin typeface="Trebuchet MS"/>
                <a:cs typeface="Trebuchet MS"/>
              </a:rPr>
              <a:t> </a:t>
            </a:r>
            <a:r>
              <a:rPr sz="1600" dirty="0">
                <a:solidFill>
                  <a:srgbClr val="FFFFFF"/>
                </a:solidFill>
                <a:latin typeface="Trebuchet MS"/>
                <a:cs typeface="Trebuchet MS"/>
              </a:rPr>
              <a:t>that</a:t>
            </a:r>
            <a:r>
              <a:rPr sz="1600" spc="50" dirty="0">
                <a:solidFill>
                  <a:srgbClr val="FFFFFF"/>
                </a:solidFill>
                <a:latin typeface="Trebuchet MS"/>
                <a:cs typeface="Trebuchet MS"/>
              </a:rPr>
              <a:t> </a:t>
            </a:r>
            <a:r>
              <a:rPr sz="1600" dirty="0">
                <a:solidFill>
                  <a:srgbClr val="FFFFFF"/>
                </a:solidFill>
                <a:latin typeface="Trebuchet MS"/>
                <a:cs typeface="Trebuchet MS"/>
              </a:rPr>
              <a:t>you</a:t>
            </a:r>
            <a:r>
              <a:rPr sz="1600" spc="50" dirty="0">
                <a:solidFill>
                  <a:srgbClr val="FFFFFF"/>
                </a:solidFill>
                <a:latin typeface="Trebuchet MS"/>
                <a:cs typeface="Trebuchet MS"/>
              </a:rPr>
              <a:t> </a:t>
            </a:r>
            <a:r>
              <a:rPr sz="1600" dirty="0">
                <a:solidFill>
                  <a:srgbClr val="FFFFFF"/>
                </a:solidFill>
                <a:latin typeface="Trebuchet MS"/>
                <a:cs typeface="Trebuchet MS"/>
              </a:rPr>
              <a:t>must</a:t>
            </a:r>
            <a:r>
              <a:rPr sz="1600" spc="55" dirty="0">
                <a:solidFill>
                  <a:srgbClr val="FFFFFF"/>
                </a:solidFill>
                <a:latin typeface="Trebuchet MS"/>
                <a:cs typeface="Trebuchet MS"/>
              </a:rPr>
              <a:t> </a:t>
            </a:r>
            <a:r>
              <a:rPr sz="1600" dirty="0">
                <a:solidFill>
                  <a:srgbClr val="FFFFFF"/>
                </a:solidFill>
                <a:latin typeface="Trebuchet MS"/>
                <a:cs typeface="Trebuchet MS"/>
              </a:rPr>
              <a:t>repay</a:t>
            </a:r>
            <a:r>
              <a:rPr sz="1600" spc="45" dirty="0">
                <a:solidFill>
                  <a:srgbClr val="FFFFFF"/>
                </a:solidFill>
                <a:latin typeface="Trebuchet MS"/>
                <a:cs typeface="Trebuchet MS"/>
              </a:rPr>
              <a:t> </a:t>
            </a:r>
            <a:r>
              <a:rPr sz="1600" spc="-20" dirty="0">
                <a:solidFill>
                  <a:srgbClr val="FFFFFF"/>
                </a:solidFill>
                <a:latin typeface="Trebuchet MS"/>
                <a:cs typeface="Trebuchet MS"/>
              </a:rPr>
              <a:t>with </a:t>
            </a:r>
            <a:r>
              <a:rPr sz="1600" spc="-10" dirty="0">
                <a:solidFill>
                  <a:srgbClr val="FFFFFF"/>
                </a:solidFill>
                <a:latin typeface="Trebuchet MS"/>
                <a:cs typeface="Trebuchet MS"/>
              </a:rPr>
              <a:t>interest</a:t>
            </a:r>
            <a:r>
              <a:rPr lang="en-US" sz="1600" b="1" spc="-10" baseline="30000" dirty="0">
                <a:solidFill>
                  <a:srgbClr val="FFFFFF"/>
                </a:solidFill>
                <a:latin typeface="Trebuchet MS"/>
                <a:cs typeface="Trebuchet MS"/>
              </a:rPr>
              <a:t>1</a:t>
            </a:r>
            <a:endParaRPr sz="1600" dirty="0">
              <a:solidFill>
                <a:schemeClr val="bg1"/>
              </a:solidFill>
              <a:latin typeface="Trebuchet MS"/>
              <a:cs typeface="Trebuchet MS"/>
            </a:endParaRPr>
          </a:p>
          <a:p>
            <a:pPr>
              <a:lnSpc>
                <a:spcPct val="100000"/>
              </a:lnSpc>
              <a:buClr>
                <a:srgbClr val="FFFFFF"/>
              </a:buClr>
              <a:buFont typeface="Arial"/>
              <a:buChar char="•"/>
            </a:pPr>
            <a:endParaRPr sz="1600" dirty="0">
              <a:latin typeface="Trebuchet MS"/>
              <a:cs typeface="Trebuchet MS"/>
            </a:endParaRPr>
          </a:p>
          <a:p>
            <a:pPr marL="241300" marR="5080" indent="-228600">
              <a:lnSpc>
                <a:spcPct val="99200"/>
              </a:lnSpc>
              <a:buFont typeface="Arial"/>
              <a:buChar char="•"/>
              <a:tabLst>
                <a:tab pos="241300" algn="l"/>
              </a:tabLst>
            </a:pPr>
            <a:r>
              <a:rPr sz="1600" dirty="0">
                <a:solidFill>
                  <a:srgbClr val="FFFFFF"/>
                </a:solidFill>
                <a:latin typeface="Trebuchet MS"/>
                <a:cs typeface="Trebuchet MS"/>
              </a:rPr>
              <a:t>Interest</a:t>
            </a:r>
            <a:r>
              <a:rPr sz="1600" spc="5" dirty="0">
                <a:solidFill>
                  <a:srgbClr val="FFFFFF"/>
                </a:solidFill>
                <a:latin typeface="Trebuchet MS"/>
                <a:cs typeface="Trebuchet MS"/>
              </a:rPr>
              <a:t> </a:t>
            </a:r>
            <a:r>
              <a:rPr sz="1600" spc="-20" dirty="0">
                <a:solidFill>
                  <a:srgbClr val="FFFFFF"/>
                </a:solidFill>
                <a:latin typeface="Trebuchet MS"/>
                <a:cs typeface="Trebuchet MS"/>
              </a:rPr>
              <a:t>rates,</a:t>
            </a:r>
            <a:r>
              <a:rPr sz="1600" spc="-5" dirty="0">
                <a:solidFill>
                  <a:srgbClr val="FFFFFF"/>
                </a:solidFill>
                <a:latin typeface="Trebuchet MS"/>
                <a:cs typeface="Trebuchet MS"/>
              </a:rPr>
              <a:t> </a:t>
            </a:r>
            <a:r>
              <a:rPr sz="1600" spc="-25" dirty="0">
                <a:solidFill>
                  <a:srgbClr val="FFFFFF"/>
                </a:solidFill>
                <a:latin typeface="Trebuchet MS"/>
                <a:cs typeface="Trebuchet MS"/>
              </a:rPr>
              <a:t>fees,</a:t>
            </a:r>
            <a:r>
              <a:rPr sz="1600" dirty="0">
                <a:solidFill>
                  <a:srgbClr val="FFFFFF"/>
                </a:solidFill>
                <a:latin typeface="Trebuchet MS"/>
                <a:cs typeface="Trebuchet MS"/>
              </a:rPr>
              <a:t> repayment</a:t>
            </a:r>
            <a:r>
              <a:rPr sz="1600" spc="5" dirty="0">
                <a:solidFill>
                  <a:srgbClr val="FFFFFF"/>
                </a:solidFill>
                <a:latin typeface="Trebuchet MS"/>
                <a:cs typeface="Trebuchet MS"/>
              </a:rPr>
              <a:t> </a:t>
            </a:r>
            <a:r>
              <a:rPr sz="1600" dirty="0">
                <a:solidFill>
                  <a:srgbClr val="FFFFFF"/>
                </a:solidFill>
                <a:latin typeface="Trebuchet MS"/>
                <a:cs typeface="Trebuchet MS"/>
              </a:rPr>
              <a:t>and </a:t>
            </a:r>
            <a:r>
              <a:rPr sz="1600" spc="-10" dirty="0">
                <a:solidFill>
                  <a:srgbClr val="FFFFFF"/>
                </a:solidFill>
                <a:latin typeface="Trebuchet MS"/>
                <a:cs typeface="Trebuchet MS"/>
              </a:rPr>
              <a:t>deferment </a:t>
            </a:r>
            <a:r>
              <a:rPr sz="1600" dirty="0">
                <a:solidFill>
                  <a:srgbClr val="FFFFFF"/>
                </a:solidFill>
                <a:latin typeface="Trebuchet MS"/>
                <a:cs typeface="Trebuchet MS"/>
              </a:rPr>
              <a:t>options</a:t>
            </a:r>
            <a:r>
              <a:rPr sz="1600" spc="35" dirty="0">
                <a:solidFill>
                  <a:srgbClr val="FFFFFF"/>
                </a:solidFill>
                <a:latin typeface="Trebuchet MS"/>
                <a:cs typeface="Trebuchet MS"/>
              </a:rPr>
              <a:t> </a:t>
            </a:r>
            <a:r>
              <a:rPr sz="1600" dirty="0">
                <a:solidFill>
                  <a:srgbClr val="FFFFFF"/>
                </a:solidFill>
                <a:latin typeface="Trebuchet MS"/>
                <a:cs typeface="Trebuchet MS"/>
              </a:rPr>
              <a:t>vary</a:t>
            </a:r>
            <a:r>
              <a:rPr sz="1600" spc="35" dirty="0">
                <a:solidFill>
                  <a:srgbClr val="FFFFFF"/>
                </a:solidFill>
                <a:latin typeface="Trebuchet MS"/>
                <a:cs typeface="Trebuchet MS"/>
              </a:rPr>
              <a:t> </a:t>
            </a:r>
            <a:r>
              <a:rPr sz="1600" dirty="0">
                <a:solidFill>
                  <a:srgbClr val="FFFFFF"/>
                </a:solidFill>
                <a:latin typeface="Trebuchet MS"/>
                <a:cs typeface="Trebuchet MS"/>
              </a:rPr>
              <a:t>greatly</a:t>
            </a:r>
            <a:r>
              <a:rPr sz="1600" spc="30" dirty="0">
                <a:solidFill>
                  <a:srgbClr val="FFFFFF"/>
                </a:solidFill>
                <a:latin typeface="Trebuchet MS"/>
                <a:cs typeface="Trebuchet MS"/>
              </a:rPr>
              <a:t> </a:t>
            </a:r>
            <a:r>
              <a:rPr sz="1600" dirty="0">
                <a:solidFill>
                  <a:srgbClr val="FFFFFF"/>
                </a:solidFill>
                <a:latin typeface="Trebuchet MS"/>
                <a:cs typeface="Trebuchet MS"/>
              </a:rPr>
              <a:t>based</a:t>
            </a:r>
            <a:r>
              <a:rPr sz="1600" spc="35" dirty="0">
                <a:solidFill>
                  <a:srgbClr val="FFFFFF"/>
                </a:solidFill>
                <a:latin typeface="Trebuchet MS"/>
                <a:cs typeface="Trebuchet MS"/>
              </a:rPr>
              <a:t> </a:t>
            </a:r>
            <a:r>
              <a:rPr sz="1600" spc="55" dirty="0">
                <a:solidFill>
                  <a:srgbClr val="FFFFFF"/>
                </a:solidFill>
                <a:latin typeface="Trebuchet MS"/>
                <a:cs typeface="Trebuchet MS"/>
              </a:rPr>
              <a:t>on</a:t>
            </a:r>
            <a:r>
              <a:rPr sz="1600" spc="30" dirty="0">
                <a:solidFill>
                  <a:srgbClr val="FFFFFF"/>
                </a:solidFill>
                <a:latin typeface="Trebuchet MS"/>
                <a:cs typeface="Trebuchet MS"/>
              </a:rPr>
              <a:t> </a:t>
            </a:r>
            <a:r>
              <a:rPr sz="1600" dirty="0">
                <a:solidFill>
                  <a:srgbClr val="FFFFFF"/>
                </a:solidFill>
                <a:latin typeface="Trebuchet MS"/>
                <a:cs typeface="Trebuchet MS"/>
              </a:rPr>
              <a:t>each</a:t>
            </a:r>
            <a:r>
              <a:rPr sz="1600" spc="30" dirty="0">
                <a:solidFill>
                  <a:srgbClr val="FFFFFF"/>
                </a:solidFill>
                <a:latin typeface="Trebuchet MS"/>
                <a:cs typeface="Trebuchet MS"/>
              </a:rPr>
              <a:t> </a:t>
            </a:r>
            <a:r>
              <a:rPr sz="1600" spc="-10" dirty="0">
                <a:solidFill>
                  <a:srgbClr val="FFFFFF"/>
                </a:solidFill>
                <a:latin typeface="Trebuchet MS"/>
                <a:cs typeface="Trebuchet MS"/>
              </a:rPr>
              <a:t>lending </a:t>
            </a:r>
            <a:r>
              <a:rPr sz="1600" dirty="0">
                <a:solidFill>
                  <a:srgbClr val="FFFFFF"/>
                </a:solidFill>
                <a:latin typeface="Trebuchet MS"/>
                <a:cs typeface="Trebuchet MS"/>
              </a:rPr>
              <a:t>institution’s</a:t>
            </a:r>
            <a:r>
              <a:rPr sz="1600" spc="25" dirty="0">
                <a:solidFill>
                  <a:srgbClr val="FFFFFF"/>
                </a:solidFill>
                <a:latin typeface="Trebuchet MS"/>
                <a:cs typeface="Trebuchet MS"/>
              </a:rPr>
              <a:t> </a:t>
            </a:r>
            <a:r>
              <a:rPr sz="1600" dirty="0">
                <a:solidFill>
                  <a:srgbClr val="FFFFFF"/>
                </a:solidFill>
                <a:latin typeface="Trebuchet MS"/>
                <a:cs typeface="Trebuchet MS"/>
              </a:rPr>
              <a:t>loan</a:t>
            </a:r>
            <a:r>
              <a:rPr sz="1600" spc="25" dirty="0">
                <a:solidFill>
                  <a:srgbClr val="FFFFFF"/>
                </a:solidFill>
                <a:latin typeface="Trebuchet MS"/>
                <a:cs typeface="Trebuchet MS"/>
              </a:rPr>
              <a:t> </a:t>
            </a:r>
            <a:r>
              <a:rPr sz="1600" spc="-10" dirty="0">
                <a:solidFill>
                  <a:srgbClr val="FFFFFF"/>
                </a:solidFill>
                <a:latin typeface="Trebuchet MS"/>
                <a:cs typeface="Trebuchet MS"/>
              </a:rPr>
              <a:t>offering</a:t>
            </a:r>
            <a:endParaRPr sz="1600" dirty="0">
              <a:latin typeface="Trebuchet MS"/>
              <a:cs typeface="Trebuchet MS"/>
            </a:endParaRPr>
          </a:p>
          <a:p>
            <a:pPr>
              <a:lnSpc>
                <a:spcPct val="100000"/>
              </a:lnSpc>
              <a:buClr>
                <a:srgbClr val="FFFFFF"/>
              </a:buClr>
              <a:buFont typeface="Arial"/>
              <a:buChar char="•"/>
            </a:pPr>
            <a:endParaRPr sz="1600" dirty="0">
              <a:latin typeface="Trebuchet MS"/>
              <a:cs typeface="Trebuchet MS"/>
            </a:endParaRPr>
          </a:p>
          <a:p>
            <a:pPr marL="241300" marR="117475" indent="-228600">
              <a:lnSpc>
                <a:spcPts val="1510"/>
              </a:lnSpc>
              <a:buFont typeface="Arial"/>
              <a:buChar char="•"/>
              <a:tabLst>
                <a:tab pos="241300" algn="l"/>
              </a:tabLst>
            </a:pPr>
            <a:r>
              <a:rPr sz="1600" dirty="0">
                <a:solidFill>
                  <a:srgbClr val="FFFFFF"/>
                </a:solidFill>
                <a:latin typeface="Trebuchet MS"/>
                <a:cs typeface="Trebuchet MS"/>
              </a:rPr>
              <a:t>The</a:t>
            </a:r>
            <a:r>
              <a:rPr sz="1600" spc="10" dirty="0">
                <a:solidFill>
                  <a:srgbClr val="FFFFFF"/>
                </a:solidFill>
                <a:latin typeface="Trebuchet MS"/>
                <a:cs typeface="Trebuchet MS"/>
              </a:rPr>
              <a:t> </a:t>
            </a:r>
            <a:r>
              <a:rPr sz="1600" dirty="0">
                <a:solidFill>
                  <a:srgbClr val="FFFFFF"/>
                </a:solidFill>
                <a:latin typeface="Trebuchet MS"/>
                <a:cs typeface="Trebuchet MS"/>
              </a:rPr>
              <a:t>student</a:t>
            </a:r>
            <a:r>
              <a:rPr sz="1600" spc="20" dirty="0">
                <a:solidFill>
                  <a:srgbClr val="FFFFFF"/>
                </a:solidFill>
                <a:latin typeface="Trebuchet MS"/>
                <a:cs typeface="Trebuchet MS"/>
              </a:rPr>
              <a:t> </a:t>
            </a:r>
            <a:r>
              <a:rPr sz="1600" dirty="0">
                <a:solidFill>
                  <a:srgbClr val="FFFFFF"/>
                </a:solidFill>
                <a:latin typeface="Trebuchet MS"/>
                <a:cs typeface="Trebuchet MS"/>
              </a:rPr>
              <a:t>is</a:t>
            </a:r>
            <a:r>
              <a:rPr sz="1600" spc="25" dirty="0">
                <a:solidFill>
                  <a:srgbClr val="FFFFFF"/>
                </a:solidFill>
                <a:latin typeface="Trebuchet MS"/>
                <a:cs typeface="Trebuchet MS"/>
              </a:rPr>
              <a:t> </a:t>
            </a:r>
            <a:r>
              <a:rPr sz="1600" dirty="0">
                <a:solidFill>
                  <a:srgbClr val="FFFFFF"/>
                </a:solidFill>
                <a:latin typeface="Trebuchet MS"/>
                <a:cs typeface="Trebuchet MS"/>
              </a:rPr>
              <a:t>usually</a:t>
            </a:r>
            <a:r>
              <a:rPr sz="1600" spc="10" dirty="0">
                <a:solidFill>
                  <a:srgbClr val="FFFFFF"/>
                </a:solidFill>
                <a:latin typeface="Trebuchet MS"/>
                <a:cs typeface="Trebuchet MS"/>
              </a:rPr>
              <a:t> </a:t>
            </a:r>
            <a:r>
              <a:rPr sz="1600" dirty="0">
                <a:solidFill>
                  <a:srgbClr val="FFFFFF"/>
                </a:solidFill>
                <a:latin typeface="Trebuchet MS"/>
                <a:cs typeface="Trebuchet MS"/>
              </a:rPr>
              <a:t>the</a:t>
            </a:r>
            <a:r>
              <a:rPr sz="1600" spc="15" dirty="0">
                <a:solidFill>
                  <a:srgbClr val="FFFFFF"/>
                </a:solidFill>
                <a:latin typeface="Trebuchet MS"/>
                <a:cs typeface="Trebuchet MS"/>
              </a:rPr>
              <a:t> </a:t>
            </a:r>
            <a:r>
              <a:rPr sz="1600" dirty="0">
                <a:solidFill>
                  <a:srgbClr val="FFFFFF"/>
                </a:solidFill>
                <a:latin typeface="Trebuchet MS"/>
                <a:cs typeface="Trebuchet MS"/>
              </a:rPr>
              <a:t>borrower</a:t>
            </a:r>
            <a:r>
              <a:rPr sz="1600" spc="15" dirty="0">
                <a:solidFill>
                  <a:srgbClr val="FFFFFF"/>
                </a:solidFill>
                <a:latin typeface="Trebuchet MS"/>
                <a:cs typeface="Trebuchet MS"/>
              </a:rPr>
              <a:t> </a:t>
            </a:r>
            <a:r>
              <a:rPr sz="1600" dirty="0">
                <a:solidFill>
                  <a:srgbClr val="FFFFFF"/>
                </a:solidFill>
                <a:latin typeface="Trebuchet MS"/>
                <a:cs typeface="Trebuchet MS"/>
              </a:rPr>
              <a:t>while</a:t>
            </a:r>
            <a:r>
              <a:rPr sz="1600" spc="15" dirty="0">
                <a:solidFill>
                  <a:srgbClr val="FFFFFF"/>
                </a:solidFill>
                <a:latin typeface="Trebuchet MS"/>
                <a:cs typeface="Trebuchet MS"/>
              </a:rPr>
              <a:t> </a:t>
            </a:r>
            <a:r>
              <a:rPr sz="1600" spc="-60" dirty="0">
                <a:solidFill>
                  <a:srgbClr val="FFFFFF"/>
                </a:solidFill>
                <a:latin typeface="Trebuchet MS"/>
                <a:cs typeface="Trebuchet MS"/>
              </a:rPr>
              <a:t>a </a:t>
            </a:r>
            <a:r>
              <a:rPr sz="1600" dirty="0">
                <a:solidFill>
                  <a:srgbClr val="FFFFFF"/>
                </a:solidFill>
                <a:latin typeface="Trebuchet MS"/>
                <a:cs typeface="Trebuchet MS"/>
              </a:rPr>
              <a:t>parent</a:t>
            </a:r>
            <a:r>
              <a:rPr sz="1600" spc="15" dirty="0">
                <a:solidFill>
                  <a:srgbClr val="FFFFFF"/>
                </a:solidFill>
                <a:latin typeface="Trebuchet MS"/>
                <a:cs typeface="Trebuchet MS"/>
              </a:rPr>
              <a:t> </a:t>
            </a:r>
            <a:r>
              <a:rPr sz="1600" dirty="0">
                <a:solidFill>
                  <a:srgbClr val="FFFFFF"/>
                </a:solidFill>
                <a:latin typeface="Trebuchet MS"/>
                <a:cs typeface="Trebuchet MS"/>
              </a:rPr>
              <a:t>may</a:t>
            </a:r>
            <a:r>
              <a:rPr sz="1600" spc="10" dirty="0">
                <a:solidFill>
                  <a:srgbClr val="FFFFFF"/>
                </a:solidFill>
                <a:latin typeface="Trebuchet MS"/>
                <a:cs typeface="Trebuchet MS"/>
              </a:rPr>
              <a:t> </a:t>
            </a:r>
            <a:r>
              <a:rPr sz="1600" dirty="0">
                <a:solidFill>
                  <a:srgbClr val="FFFFFF"/>
                </a:solidFill>
                <a:latin typeface="Trebuchet MS"/>
                <a:cs typeface="Trebuchet MS"/>
              </a:rPr>
              <a:t>apply</a:t>
            </a:r>
            <a:r>
              <a:rPr sz="1600" spc="10" dirty="0">
                <a:solidFill>
                  <a:srgbClr val="FFFFFF"/>
                </a:solidFill>
                <a:latin typeface="Trebuchet MS"/>
                <a:cs typeface="Trebuchet MS"/>
              </a:rPr>
              <a:t> </a:t>
            </a:r>
            <a:r>
              <a:rPr sz="1600" spc="50" dirty="0">
                <a:solidFill>
                  <a:srgbClr val="FFFFFF"/>
                </a:solidFill>
                <a:latin typeface="Trebuchet MS"/>
                <a:cs typeface="Trebuchet MS"/>
              </a:rPr>
              <a:t>as</a:t>
            </a:r>
            <a:r>
              <a:rPr sz="1600" spc="15" dirty="0">
                <a:solidFill>
                  <a:srgbClr val="FFFFFF"/>
                </a:solidFill>
                <a:latin typeface="Trebuchet MS"/>
                <a:cs typeface="Trebuchet MS"/>
              </a:rPr>
              <a:t> </a:t>
            </a:r>
            <a:r>
              <a:rPr sz="1600" dirty="0">
                <a:solidFill>
                  <a:srgbClr val="FFFFFF"/>
                </a:solidFill>
                <a:latin typeface="Trebuchet MS"/>
                <a:cs typeface="Trebuchet MS"/>
              </a:rPr>
              <a:t>a</a:t>
            </a:r>
            <a:r>
              <a:rPr sz="1600" spc="15" dirty="0">
                <a:solidFill>
                  <a:srgbClr val="FFFFFF"/>
                </a:solidFill>
                <a:latin typeface="Trebuchet MS"/>
                <a:cs typeface="Trebuchet MS"/>
              </a:rPr>
              <a:t> </a:t>
            </a:r>
            <a:r>
              <a:rPr sz="1600" dirty="0">
                <a:solidFill>
                  <a:srgbClr val="FFFFFF"/>
                </a:solidFill>
                <a:latin typeface="Trebuchet MS"/>
                <a:cs typeface="Trebuchet MS"/>
              </a:rPr>
              <a:t>co-signer</a:t>
            </a:r>
            <a:r>
              <a:rPr sz="1600" spc="10" dirty="0">
                <a:solidFill>
                  <a:srgbClr val="FFFFFF"/>
                </a:solidFill>
                <a:latin typeface="Trebuchet MS"/>
                <a:cs typeface="Trebuchet MS"/>
              </a:rPr>
              <a:t> </a:t>
            </a:r>
            <a:r>
              <a:rPr sz="1600" spc="50" dirty="0">
                <a:solidFill>
                  <a:srgbClr val="FFFFFF"/>
                </a:solidFill>
                <a:latin typeface="Trebuchet MS"/>
                <a:cs typeface="Trebuchet MS"/>
              </a:rPr>
              <a:t>on</a:t>
            </a:r>
            <a:r>
              <a:rPr sz="1600" spc="10" dirty="0">
                <a:solidFill>
                  <a:srgbClr val="FFFFFF"/>
                </a:solidFill>
                <a:latin typeface="Trebuchet MS"/>
                <a:cs typeface="Trebuchet MS"/>
              </a:rPr>
              <a:t> </a:t>
            </a:r>
            <a:r>
              <a:rPr sz="1600" dirty="0">
                <a:solidFill>
                  <a:srgbClr val="FFFFFF"/>
                </a:solidFill>
                <a:latin typeface="Trebuchet MS"/>
                <a:cs typeface="Trebuchet MS"/>
              </a:rPr>
              <a:t>the</a:t>
            </a:r>
            <a:r>
              <a:rPr sz="1600" spc="15" dirty="0">
                <a:solidFill>
                  <a:srgbClr val="FFFFFF"/>
                </a:solidFill>
                <a:latin typeface="Trebuchet MS"/>
                <a:cs typeface="Trebuchet MS"/>
              </a:rPr>
              <a:t> </a:t>
            </a:r>
            <a:r>
              <a:rPr sz="1600" spc="-10" dirty="0">
                <a:solidFill>
                  <a:srgbClr val="FFFFFF"/>
                </a:solidFill>
                <a:latin typeface="Trebuchet MS"/>
                <a:cs typeface="Trebuchet MS"/>
              </a:rPr>
              <a:t>loan.</a:t>
            </a:r>
            <a:endParaRPr sz="1600" dirty="0">
              <a:latin typeface="Trebuchet MS"/>
              <a:cs typeface="Trebuchet MS"/>
            </a:endParaRPr>
          </a:p>
          <a:p>
            <a:pPr>
              <a:lnSpc>
                <a:spcPct val="100000"/>
              </a:lnSpc>
              <a:buClr>
                <a:srgbClr val="FFFFFF"/>
              </a:buClr>
              <a:buFont typeface="Arial"/>
              <a:buChar char="•"/>
            </a:pPr>
            <a:endParaRPr sz="1600" dirty="0">
              <a:latin typeface="Trebuchet MS"/>
              <a:cs typeface="Trebuchet MS"/>
            </a:endParaRPr>
          </a:p>
          <a:p>
            <a:pPr marL="241300" marR="142240" indent="-228600">
              <a:lnSpc>
                <a:spcPct val="99200"/>
              </a:lnSpc>
              <a:buFont typeface="Arial"/>
              <a:buChar char="•"/>
              <a:tabLst>
                <a:tab pos="241300" algn="l"/>
              </a:tabLst>
            </a:pPr>
            <a:r>
              <a:rPr sz="1600" dirty="0">
                <a:solidFill>
                  <a:srgbClr val="FFFFFF"/>
                </a:solidFill>
                <a:latin typeface="Trebuchet MS"/>
                <a:cs typeface="Trebuchet MS"/>
              </a:rPr>
              <a:t>Applying</a:t>
            </a:r>
            <a:r>
              <a:rPr sz="1600" spc="35" dirty="0">
                <a:solidFill>
                  <a:srgbClr val="FFFFFF"/>
                </a:solidFill>
                <a:latin typeface="Trebuchet MS"/>
                <a:cs typeface="Trebuchet MS"/>
              </a:rPr>
              <a:t> </a:t>
            </a:r>
            <a:r>
              <a:rPr sz="1600" dirty="0">
                <a:solidFill>
                  <a:srgbClr val="FFFFFF"/>
                </a:solidFill>
                <a:latin typeface="Trebuchet MS"/>
                <a:cs typeface="Trebuchet MS"/>
              </a:rPr>
              <a:t>with</a:t>
            </a:r>
            <a:r>
              <a:rPr sz="1600" spc="40" dirty="0">
                <a:solidFill>
                  <a:srgbClr val="FFFFFF"/>
                </a:solidFill>
                <a:latin typeface="Trebuchet MS"/>
                <a:cs typeface="Trebuchet MS"/>
              </a:rPr>
              <a:t> </a:t>
            </a:r>
            <a:r>
              <a:rPr sz="1600" dirty="0">
                <a:solidFill>
                  <a:srgbClr val="FFFFFF"/>
                </a:solidFill>
                <a:latin typeface="Trebuchet MS"/>
                <a:cs typeface="Trebuchet MS"/>
              </a:rPr>
              <a:t>a</a:t>
            </a:r>
            <a:r>
              <a:rPr sz="1600" spc="45" dirty="0">
                <a:solidFill>
                  <a:srgbClr val="FFFFFF"/>
                </a:solidFill>
                <a:latin typeface="Trebuchet MS"/>
                <a:cs typeface="Trebuchet MS"/>
              </a:rPr>
              <a:t> </a:t>
            </a:r>
            <a:r>
              <a:rPr sz="1600" dirty="0">
                <a:solidFill>
                  <a:srgbClr val="FFFFFF"/>
                </a:solidFill>
                <a:latin typeface="Trebuchet MS"/>
                <a:cs typeface="Trebuchet MS"/>
              </a:rPr>
              <a:t>co-signer</a:t>
            </a:r>
            <a:r>
              <a:rPr sz="1600" spc="40" dirty="0">
                <a:solidFill>
                  <a:srgbClr val="FFFFFF"/>
                </a:solidFill>
                <a:latin typeface="Trebuchet MS"/>
                <a:cs typeface="Trebuchet MS"/>
              </a:rPr>
              <a:t> </a:t>
            </a:r>
            <a:r>
              <a:rPr sz="1600" dirty="0">
                <a:solidFill>
                  <a:srgbClr val="FFFFFF"/>
                </a:solidFill>
                <a:latin typeface="Trebuchet MS"/>
                <a:cs typeface="Trebuchet MS"/>
              </a:rPr>
              <a:t>could</a:t>
            </a:r>
            <a:r>
              <a:rPr sz="1600" spc="40" dirty="0">
                <a:solidFill>
                  <a:srgbClr val="FFFFFF"/>
                </a:solidFill>
                <a:latin typeface="Trebuchet MS"/>
                <a:cs typeface="Trebuchet MS"/>
              </a:rPr>
              <a:t> </a:t>
            </a:r>
            <a:r>
              <a:rPr sz="1600" dirty="0">
                <a:solidFill>
                  <a:srgbClr val="FFFFFF"/>
                </a:solidFill>
                <a:latin typeface="Trebuchet MS"/>
                <a:cs typeface="Trebuchet MS"/>
              </a:rPr>
              <a:t>increase</a:t>
            </a:r>
            <a:r>
              <a:rPr sz="1600" spc="35" dirty="0">
                <a:solidFill>
                  <a:srgbClr val="FFFFFF"/>
                </a:solidFill>
                <a:latin typeface="Trebuchet MS"/>
                <a:cs typeface="Trebuchet MS"/>
              </a:rPr>
              <a:t> </a:t>
            </a:r>
            <a:r>
              <a:rPr sz="1600" spc="-25" dirty="0">
                <a:solidFill>
                  <a:srgbClr val="FFFFFF"/>
                </a:solidFill>
                <a:latin typeface="Trebuchet MS"/>
                <a:cs typeface="Trebuchet MS"/>
              </a:rPr>
              <a:t>the </a:t>
            </a:r>
            <a:r>
              <a:rPr sz="1600" dirty="0">
                <a:solidFill>
                  <a:srgbClr val="FFFFFF"/>
                </a:solidFill>
                <a:latin typeface="Trebuchet MS"/>
                <a:cs typeface="Trebuchet MS"/>
              </a:rPr>
              <a:t>borrower’s</a:t>
            </a:r>
            <a:r>
              <a:rPr sz="1600" spc="15" dirty="0">
                <a:solidFill>
                  <a:srgbClr val="FFFFFF"/>
                </a:solidFill>
                <a:latin typeface="Trebuchet MS"/>
                <a:cs typeface="Trebuchet MS"/>
              </a:rPr>
              <a:t> </a:t>
            </a:r>
            <a:r>
              <a:rPr sz="1600" dirty="0">
                <a:solidFill>
                  <a:srgbClr val="FFFFFF"/>
                </a:solidFill>
                <a:latin typeface="Trebuchet MS"/>
                <a:cs typeface="Trebuchet MS"/>
              </a:rPr>
              <a:t>chance</a:t>
            </a:r>
            <a:r>
              <a:rPr sz="1600" spc="10" dirty="0">
                <a:solidFill>
                  <a:srgbClr val="FFFFFF"/>
                </a:solidFill>
                <a:latin typeface="Trebuchet MS"/>
                <a:cs typeface="Trebuchet MS"/>
              </a:rPr>
              <a:t> </a:t>
            </a:r>
            <a:r>
              <a:rPr sz="1600" dirty="0">
                <a:solidFill>
                  <a:srgbClr val="FFFFFF"/>
                </a:solidFill>
                <a:latin typeface="Trebuchet MS"/>
                <a:cs typeface="Trebuchet MS"/>
              </a:rPr>
              <a:t>for</a:t>
            </a:r>
            <a:r>
              <a:rPr sz="1600" spc="15" dirty="0">
                <a:solidFill>
                  <a:srgbClr val="FFFFFF"/>
                </a:solidFill>
                <a:latin typeface="Trebuchet MS"/>
                <a:cs typeface="Trebuchet MS"/>
              </a:rPr>
              <a:t> </a:t>
            </a:r>
            <a:r>
              <a:rPr sz="1600" dirty="0">
                <a:solidFill>
                  <a:srgbClr val="FFFFFF"/>
                </a:solidFill>
                <a:latin typeface="Trebuchet MS"/>
                <a:cs typeface="Trebuchet MS"/>
              </a:rPr>
              <a:t>approval</a:t>
            </a:r>
            <a:r>
              <a:rPr sz="1600" spc="5" dirty="0">
                <a:solidFill>
                  <a:srgbClr val="FFFFFF"/>
                </a:solidFill>
                <a:latin typeface="Trebuchet MS"/>
                <a:cs typeface="Trebuchet MS"/>
              </a:rPr>
              <a:t> </a:t>
            </a:r>
            <a:r>
              <a:rPr sz="1600" spc="-25" dirty="0">
                <a:solidFill>
                  <a:srgbClr val="FFFFFF"/>
                </a:solidFill>
                <a:latin typeface="Trebuchet MS"/>
                <a:cs typeface="Trebuchet MS"/>
              </a:rPr>
              <a:t>and </a:t>
            </a:r>
            <a:r>
              <a:rPr sz="1600" dirty="0">
                <a:solidFill>
                  <a:srgbClr val="FFFFFF"/>
                </a:solidFill>
                <a:latin typeface="Trebuchet MS"/>
                <a:cs typeface="Trebuchet MS"/>
              </a:rPr>
              <a:t>potentially</a:t>
            </a:r>
            <a:r>
              <a:rPr sz="1600" spc="-40" dirty="0">
                <a:solidFill>
                  <a:srgbClr val="FFFFFF"/>
                </a:solidFill>
                <a:latin typeface="Trebuchet MS"/>
                <a:cs typeface="Trebuchet MS"/>
              </a:rPr>
              <a:t> </a:t>
            </a:r>
            <a:r>
              <a:rPr sz="1600" dirty="0">
                <a:solidFill>
                  <a:srgbClr val="FFFFFF"/>
                </a:solidFill>
                <a:latin typeface="Trebuchet MS"/>
                <a:cs typeface="Trebuchet MS"/>
              </a:rPr>
              <a:t>lower</a:t>
            </a:r>
            <a:r>
              <a:rPr sz="1600" spc="-30" dirty="0">
                <a:solidFill>
                  <a:srgbClr val="FFFFFF"/>
                </a:solidFill>
                <a:latin typeface="Trebuchet MS"/>
                <a:cs typeface="Trebuchet MS"/>
              </a:rPr>
              <a:t> </a:t>
            </a:r>
            <a:r>
              <a:rPr sz="1600" dirty="0">
                <a:solidFill>
                  <a:srgbClr val="FFFFFF"/>
                </a:solidFill>
                <a:latin typeface="Trebuchet MS"/>
                <a:cs typeface="Trebuchet MS"/>
              </a:rPr>
              <a:t>the</a:t>
            </a:r>
            <a:r>
              <a:rPr sz="1600" spc="-30" dirty="0">
                <a:solidFill>
                  <a:srgbClr val="FFFFFF"/>
                </a:solidFill>
                <a:latin typeface="Trebuchet MS"/>
                <a:cs typeface="Trebuchet MS"/>
              </a:rPr>
              <a:t> </a:t>
            </a:r>
            <a:r>
              <a:rPr sz="1600" dirty="0">
                <a:solidFill>
                  <a:srgbClr val="FFFFFF"/>
                </a:solidFill>
                <a:latin typeface="Trebuchet MS"/>
                <a:cs typeface="Trebuchet MS"/>
              </a:rPr>
              <a:t>interest</a:t>
            </a:r>
            <a:r>
              <a:rPr sz="1600" spc="-20" dirty="0">
                <a:solidFill>
                  <a:srgbClr val="FFFFFF"/>
                </a:solidFill>
                <a:latin typeface="Trebuchet MS"/>
                <a:cs typeface="Trebuchet MS"/>
              </a:rPr>
              <a:t> rate.</a:t>
            </a:r>
            <a:endParaRPr sz="1600" dirty="0">
              <a:latin typeface="Trebuchet MS"/>
              <a:cs typeface="Trebuchet MS"/>
            </a:endParaRPr>
          </a:p>
          <a:p>
            <a:pPr>
              <a:spcBef>
                <a:spcPts val="25"/>
              </a:spcBef>
              <a:buClr>
                <a:srgbClr val="FFFFFF"/>
              </a:buClr>
              <a:buFont typeface="Arial"/>
              <a:buChar char="•"/>
            </a:pPr>
            <a:endParaRPr sz="1600" dirty="0">
              <a:latin typeface="Trebuchet MS"/>
              <a:cs typeface="Trebuchet MS"/>
            </a:endParaRPr>
          </a:p>
          <a:p>
            <a:pPr marL="241300" marR="431165" indent="-228600">
              <a:lnSpc>
                <a:spcPct val="97900"/>
              </a:lnSpc>
              <a:buFont typeface="Arial"/>
              <a:buChar char="•"/>
              <a:tabLst>
                <a:tab pos="241300" algn="l"/>
              </a:tabLst>
            </a:pPr>
            <a:r>
              <a:rPr sz="1600" dirty="0">
                <a:solidFill>
                  <a:srgbClr val="FFFFFF"/>
                </a:solidFill>
                <a:latin typeface="Trebuchet MS"/>
                <a:cs typeface="Trebuchet MS"/>
              </a:rPr>
              <a:t>Some</a:t>
            </a:r>
            <a:r>
              <a:rPr sz="1600" spc="75" dirty="0">
                <a:solidFill>
                  <a:srgbClr val="FFFFFF"/>
                </a:solidFill>
                <a:latin typeface="Trebuchet MS"/>
                <a:cs typeface="Trebuchet MS"/>
              </a:rPr>
              <a:t> </a:t>
            </a:r>
            <a:r>
              <a:rPr sz="1600" dirty="0">
                <a:solidFill>
                  <a:srgbClr val="FFFFFF"/>
                </a:solidFill>
                <a:latin typeface="Trebuchet MS"/>
                <a:cs typeface="Trebuchet MS"/>
              </a:rPr>
              <a:t>lenders</a:t>
            </a:r>
            <a:r>
              <a:rPr sz="1600" spc="85" dirty="0">
                <a:solidFill>
                  <a:srgbClr val="FFFFFF"/>
                </a:solidFill>
                <a:latin typeface="Trebuchet MS"/>
                <a:cs typeface="Trebuchet MS"/>
              </a:rPr>
              <a:t> </a:t>
            </a:r>
            <a:r>
              <a:rPr sz="1600" dirty="0">
                <a:solidFill>
                  <a:srgbClr val="FFFFFF"/>
                </a:solidFill>
                <a:latin typeface="Trebuchet MS"/>
                <a:cs typeface="Trebuchet MS"/>
              </a:rPr>
              <a:t>also</a:t>
            </a:r>
            <a:r>
              <a:rPr sz="1600" spc="90" dirty="0">
                <a:solidFill>
                  <a:srgbClr val="FFFFFF"/>
                </a:solidFill>
                <a:latin typeface="Trebuchet MS"/>
                <a:cs typeface="Trebuchet MS"/>
              </a:rPr>
              <a:t> </a:t>
            </a:r>
            <a:r>
              <a:rPr sz="1600" dirty="0">
                <a:solidFill>
                  <a:srgbClr val="FFFFFF"/>
                </a:solidFill>
                <a:latin typeface="Trebuchet MS"/>
                <a:cs typeface="Trebuchet MS"/>
              </a:rPr>
              <a:t>offer</a:t>
            </a:r>
            <a:r>
              <a:rPr sz="1600" spc="75" dirty="0">
                <a:solidFill>
                  <a:srgbClr val="FFFFFF"/>
                </a:solidFill>
                <a:latin typeface="Trebuchet MS"/>
                <a:cs typeface="Trebuchet MS"/>
              </a:rPr>
              <a:t> </a:t>
            </a:r>
            <a:r>
              <a:rPr sz="1600" dirty="0">
                <a:solidFill>
                  <a:srgbClr val="FFFFFF"/>
                </a:solidFill>
                <a:latin typeface="Trebuchet MS"/>
                <a:cs typeface="Trebuchet MS"/>
              </a:rPr>
              <a:t>loan</a:t>
            </a:r>
            <a:r>
              <a:rPr sz="1600" spc="80" dirty="0">
                <a:solidFill>
                  <a:srgbClr val="FFFFFF"/>
                </a:solidFill>
                <a:latin typeface="Trebuchet MS"/>
                <a:cs typeface="Trebuchet MS"/>
              </a:rPr>
              <a:t> </a:t>
            </a:r>
            <a:r>
              <a:rPr sz="1600" dirty="0">
                <a:solidFill>
                  <a:srgbClr val="FFFFFF"/>
                </a:solidFill>
                <a:latin typeface="Trebuchet MS"/>
                <a:cs typeface="Trebuchet MS"/>
              </a:rPr>
              <a:t>options</a:t>
            </a:r>
            <a:r>
              <a:rPr sz="1600" spc="85" dirty="0">
                <a:solidFill>
                  <a:srgbClr val="FFFFFF"/>
                </a:solidFill>
                <a:latin typeface="Trebuchet MS"/>
                <a:cs typeface="Trebuchet MS"/>
              </a:rPr>
              <a:t> </a:t>
            </a:r>
            <a:r>
              <a:rPr sz="1600" spc="-25" dirty="0">
                <a:solidFill>
                  <a:srgbClr val="FFFFFF"/>
                </a:solidFill>
                <a:latin typeface="Trebuchet MS"/>
                <a:cs typeface="Trebuchet MS"/>
              </a:rPr>
              <a:t>for </a:t>
            </a:r>
            <a:r>
              <a:rPr sz="1600" dirty="0">
                <a:solidFill>
                  <a:srgbClr val="FFFFFF"/>
                </a:solidFill>
                <a:latin typeface="Trebuchet MS"/>
                <a:cs typeface="Trebuchet MS"/>
              </a:rPr>
              <a:t>parents</a:t>
            </a:r>
            <a:r>
              <a:rPr sz="1600" spc="15" dirty="0">
                <a:solidFill>
                  <a:srgbClr val="FFFFFF"/>
                </a:solidFill>
                <a:latin typeface="Trebuchet MS"/>
                <a:cs typeface="Trebuchet MS"/>
              </a:rPr>
              <a:t> </a:t>
            </a:r>
            <a:r>
              <a:rPr sz="1600" dirty="0">
                <a:solidFill>
                  <a:srgbClr val="FFFFFF"/>
                </a:solidFill>
                <a:latin typeface="Trebuchet MS"/>
                <a:cs typeface="Trebuchet MS"/>
              </a:rPr>
              <a:t>or</a:t>
            </a:r>
            <a:r>
              <a:rPr sz="1600" spc="15" dirty="0">
                <a:solidFill>
                  <a:srgbClr val="FFFFFF"/>
                </a:solidFill>
                <a:latin typeface="Trebuchet MS"/>
                <a:cs typeface="Trebuchet MS"/>
              </a:rPr>
              <a:t> </a:t>
            </a:r>
            <a:r>
              <a:rPr sz="1600" spc="50" dirty="0">
                <a:solidFill>
                  <a:srgbClr val="FFFFFF"/>
                </a:solidFill>
                <a:latin typeface="Trebuchet MS"/>
                <a:cs typeface="Trebuchet MS"/>
              </a:rPr>
              <a:t>sponsors</a:t>
            </a:r>
            <a:r>
              <a:rPr sz="1600" spc="15" dirty="0">
                <a:solidFill>
                  <a:srgbClr val="FFFFFF"/>
                </a:solidFill>
                <a:latin typeface="Trebuchet MS"/>
                <a:cs typeface="Trebuchet MS"/>
              </a:rPr>
              <a:t> </a:t>
            </a:r>
            <a:r>
              <a:rPr sz="1600" dirty="0">
                <a:solidFill>
                  <a:srgbClr val="FFFFFF"/>
                </a:solidFill>
                <a:latin typeface="Trebuchet MS"/>
                <a:cs typeface="Trebuchet MS"/>
              </a:rPr>
              <a:t>to</a:t>
            </a:r>
            <a:r>
              <a:rPr sz="1600" spc="20" dirty="0">
                <a:solidFill>
                  <a:srgbClr val="FFFFFF"/>
                </a:solidFill>
                <a:latin typeface="Trebuchet MS"/>
                <a:cs typeface="Trebuchet MS"/>
              </a:rPr>
              <a:t> </a:t>
            </a:r>
            <a:r>
              <a:rPr sz="1600" dirty="0">
                <a:solidFill>
                  <a:srgbClr val="FFFFFF"/>
                </a:solidFill>
                <a:latin typeface="Trebuchet MS"/>
                <a:cs typeface="Trebuchet MS"/>
              </a:rPr>
              <a:t>borrow</a:t>
            </a:r>
            <a:r>
              <a:rPr sz="1600" spc="20" dirty="0">
                <a:solidFill>
                  <a:srgbClr val="FFFFFF"/>
                </a:solidFill>
                <a:latin typeface="Trebuchet MS"/>
                <a:cs typeface="Trebuchet MS"/>
              </a:rPr>
              <a:t> </a:t>
            </a:r>
            <a:r>
              <a:rPr sz="1600" spc="55" dirty="0">
                <a:solidFill>
                  <a:srgbClr val="FFFFFF"/>
                </a:solidFill>
                <a:latin typeface="Trebuchet MS"/>
                <a:cs typeface="Trebuchet MS"/>
              </a:rPr>
              <a:t>on</a:t>
            </a:r>
            <a:r>
              <a:rPr sz="1600" spc="10" dirty="0">
                <a:solidFill>
                  <a:srgbClr val="FFFFFF"/>
                </a:solidFill>
                <a:latin typeface="Trebuchet MS"/>
                <a:cs typeface="Trebuchet MS"/>
              </a:rPr>
              <a:t> </a:t>
            </a:r>
            <a:r>
              <a:rPr sz="1600" spc="-25" dirty="0">
                <a:solidFill>
                  <a:srgbClr val="FFFFFF"/>
                </a:solidFill>
                <a:latin typeface="Trebuchet MS"/>
                <a:cs typeface="Trebuchet MS"/>
              </a:rPr>
              <a:t>the </a:t>
            </a:r>
            <a:r>
              <a:rPr sz="1600" dirty="0">
                <a:solidFill>
                  <a:srgbClr val="FFFFFF"/>
                </a:solidFill>
                <a:latin typeface="Trebuchet MS"/>
                <a:cs typeface="Trebuchet MS"/>
              </a:rPr>
              <a:t>student’s</a:t>
            </a:r>
            <a:r>
              <a:rPr sz="1600" spc="-35" dirty="0">
                <a:solidFill>
                  <a:srgbClr val="FFFFFF"/>
                </a:solidFill>
                <a:latin typeface="Trebuchet MS"/>
                <a:cs typeface="Trebuchet MS"/>
              </a:rPr>
              <a:t> </a:t>
            </a:r>
            <a:r>
              <a:rPr sz="1600" spc="-10" dirty="0">
                <a:solidFill>
                  <a:srgbClr val="FFFFFF"/>
                </a:solidFill>
                <a:latin typeface="Trebuchet MS"/>
                <a:cs typeface="Trebuchet MS"/>
              </a:rPr>
              <a:t>behalf,</a:t>
            </a:r>
            <a:r>
              <a:rPr sz="1600" spc="-40" dirty="0">
                <a:solidFill>
                  <a:srgbClr val="FFFFFF"/>
                </a:solidFill>
                <a:latin typeface="Trebuchet MS"/>
                <a:cs typeface="Trebuchet MS"/>
              </a:rPr>
              <a:t> </a:t>
            </a:r>
            <a:r>
              <a:rPr sz="1600" dirty="0">
                <a:solidFill>
                  <a:srgbClr val="FFFFFF"/>
                </a:solidFill>
                <a:latin typeface="Trebuchet MS"/>
                <a:cs typeface="Trebuchet MS"/>
              </a:rPr>
              <a:t>like</a:t>
            </a:r>
            <a:r>
              <a:rPr sz="1600" spc="-40" dirty="0">
                <a:solidFill>
                  <a:srgbClr val="FFFFFF"/>
                </a:solidFill>
                <a:latin typeface="Trebuchet MS"/>
                <a:cs typeface="Trebuchet MS"/>
              </a:rPr>
              <a:t> </a:t>
            </a:r>
            <a:r>
              <a:rPr sz="1600" dirty="0">
                <a:solidFill>
                  <a:srgbClr val="FFFFFF"/>
                </a:solidFill>
                <a:latin typeface="Trebuchet MS"/>
                <a:cs typeface="Trebuchet MS"/>
              </a:rPr>
              <a:t>they</a:t>
            </a:r>
            <a:r>
              <a:rPr sz="1600" spc="-35" dirty="0">
                <a:solidFill>
                  <a:srgbClr val="FFFFFF"/>
                </a:solidFill>
                <a:latin typeface="Trebuchet MS"/>
                <a:cs typeface="Trebuchet MS"/>
              </a:rPr>
              <a:t> </a:t>
            </a:r>
            <a:r>
              <a:rPr sz="1600" dirty="0">
                <a:solidFill>
                  <a:srgbClr val="FFFFFF"/>
                </a:solidFill>
                <a:latin typeface="Trebuchet MS"/>
                <a:cs typeface="Trebuchet MS"/>
              </a:rPr>
              <a:t>would</a:t>
            </a:r>
            <a:r>
              <a:rPr sz="1600" spc="-40" dirty="0">
                <a:solidFill>
                  <a:srgbClr val="FFFFFF"/>
                </a:solidFill>
                <a:latin typeface="Trebuchet MS"/>
                <a:cs typeface="Trebuchet MS"/>
              </a:rPr>
              <a:t> </a:t>
            </a:r>
            <a:r>
              <a:rPr sz="1600" dirty="0">
                <a:solidFill>
                  <a:srgbClr val="FFFFFF"/>
                </a:solidFill>
                <a:latin typeface="Trebuchet MS"/>
                <a:cs typeface="Trebuchet MS"/>
              </a:rPr>
              <a:t>with</a:t>
            </a:r>
            <a:r>
              <a:rPr sz="1600" spc="-40" dirty="0">
                <a:solidFill>
                  <a:srgbClr val="FFFFFF"/>
                </a:solidFill>
                <a:latin typeface="Trebuchet MS"/>
                <a:cs typeface="Trebuchet MS"/>
              </a:rPr>
              <a:t> </a:t>
            </a:r>
            <a:r>
              <a:rPr sz="1600" spc="-50" dirty="0">
                <a:solidFill>
                  <a:srgbClr val="FFFFFF"/>
                </a:solidFill>
                <a:latin typeface="Trebuchet MS"/>
                <a:cs typeface="Trebuchet MS"/>
              </a:rPr>
              <a:t>a </a:t>
            </a:r>
            <a:r>
              <a:rPr sz="1600" dirty="0">
                <a:solidFill>
                  <a:srgbClr val="FFFFFF"/>
                </a:solidFill>
                <a:latin typeface="Trebuchet MS"/>
                <a:cs typeface="Trebuchet MS"/>
              </a:rPr>
              <a:t>Federal</a:t>
            </a:r>
            <a:r>
              <a:rPr sz="1600" spc="-15" dirty="0">
                <a:solidFill>
                  <a:srgbClr val="FFFFFF"/>
                </a:solidFill>
                <a:latin typeface="Trebuchet MS"/>
                <a:cs typeface="Trebuchet MS"/>
              </a:rPr>
              <a:t> </a:t>
            </a:r>
            <a:r>
              <a:rPr sz="1600" spc="-10" dirty="0">
                <a:solidFill>
                  <a:srgbClr val="FFFFFF"/>
                </a:solidFill>
                <a:latin typeface="Trebuchet MS"/>
                <a:cs typeface="Trebuchet MS"/>
              </a:rPr>
              <a:t>Direct</a:t>
            </a:r>
            <a:r>
              <a:rPr sz="1600" spc="-5" dirty="0">
                <a:solidFill>
                  <a:srgbClr val="FFFFFF"/>
                </a:solidFill>
                <a:latin typeface="Trebuchet MS"/>
                <a:cs typeface="Trebuchet MS"/>
              </a:rPr>
              <a:t> </a:t>
            </a:r>
            <a:r>
              <a:rPr sz="1600" dirty="0">
                <a:solidFill>
                  <a:srgbClr val="FFFFFF"/>
                </a:solidFill>
                <a:latin typeface="Trebuchet MS"/>
                <a:cs typeface="Trebuchet MS"/>
              </a:rPr>
              <a:t>PLUS</a:t>
            </a:r>
            <a:r>
              <a:rPr sz="1600" spc="-5" dirty="0">
                <a:solidFill>
                  <a:srgbClr val="FFFFFF"/>
                </a:solidFill>
                <a:latin typeface="Trebuchet MS"/>
                <a:cs typeface="Trebuchet MS"/>
              </a:rPr>
              <a:t> </a:t>
            </a:r>
            <a:r>
              <a:rPr sz="1600" spc="-10" dirty="0">
                <a:solidFill>
                  <a:srgbClr val="FFFFFF"/>
                </a:solidFill>
                <a:latin typeface="Trebuchet MS"/>
                <a:cs typeface="Trebuchet MS"/>
              </a:rPr>
              <a:t>Loan.</a:t>
            </a:r>
            <a:endParaRPr sz="1600" dirty="0">
              <a:latin typeface="Trebuchet MS"/>
              <a:cs typeface="Trebuchet MS"/>
            </a:endParaRPr>
          </a:p>
          <a:p>
            <a:pPr>
              <a:spcBef>
                <a:spcPts val="50"/>
              </a:spcBef>
              <a:buClr>
                <a:srgbClr val="FFFFFF"/>
              </a:buClr>
              <a:buFont typeface="Arial"/>
              <a:buChar char="•"/>
            </a:pPr>
            <a:endParaRPr sz="1600" dirty="0">
              <a:latin typeface="Trebuchet MS"/>
              <a:cs typeface="Trebuchet MS"/>
            </a:endParaRPr>
          </a:p>
          <a:p>
            <a:pPr marL="12700" marR="46990">
              <a:buClr>
                <a:srgbClr val="FFFFFF"/>
              </a:buClr>
              <a:tabLst>
                <a:tab pos="241300" algn="l"/>
              </a:tabLst>
            </a:pPr>
            <a:r>
              <a:rPr sz="1600" dirty="0">
                <a:solidFill>
                  <a:srgbClr val="49FF75"/>
                </a:solidFill>
                <a:latin typeface="Trebuchet MS"/>
                <a:cs typeface="Trebuchet MS"/>
              </a:rPr>
              <a:t>While Federal</a:t>
            </a:r>
            <a:r>
              <a:rPr sz="1600" spc="-5" dirty="0">
                <a:solidFill>
                  <a:srgbClr val="49FF75"/>
                </a:solidFill>
                <a:latin typeface="Trebuchet MS"/>
                <a:cs typeface="Trebuchet MS"/>
              </a:rPr>
              <a:t> </a:t>
            </a:r>
            <a:r>
              <a:rPr sz="1600" spc="-10" dirty="0">
                <a:solidFill>
                  <a:srgbClr val="49FF75"/>
                </a:solidFill>
                <a:latin typeface="Trebuchet MS"/>
                <a:cs typeface="Trebuchet MS"/>
              </a:rPr>
              <a:t>Direct</a:t>
            </a:r>
            <a:r>
              <a:rPr sz="1600" spc="10" dirty="0">
                <a:solidFill>
                  <a:srgbClr val="49FF75"/>
                </a:solidFill>
                <a:latin typeface="Trebuchet MS"/>
                <a:cs typeface="Trebuchet MS"/>
              </a:rPr>
              <a:t> </a:t>
            </a:r>
            <a:r>
              <a:rPr sz="1600" dirty="0">
                <a:solidFill>
                  <a:srgbClr val="49FF75"/>
                </a:solidFill>
                <a:latin typeface="Trebuchet MS"/>
                <a:cs typeface="Trebuchet MS"/>
              </a:rPr>
              <a:t>Loans</a:t>
            </a:r>
            <a:r>
              <a:rPr sz="1600" spc="5" dirty="0">
                <a:solidFill>
                  <a:srgbClr val="49FF75"/>
                </a:solidFill>
                <a:latin typeface="Trebuchet MS"/>
                <a:cs typeface="Trebuchet MS"/>
              </a:rPr>
              <a:t> </a:t>
            </a:r>
            <a:r>
              <a:rPr sz="1600" dirty="0">
                <a:solidFill>
                  <a:srgbClr val="49FF75"/>
                </a:solidFill>
                <a:latin typeface="Trebuchet MS"/>
                <a:cs typeface="Trebuchet MS"/>
              </a:rPr>
              <a:t>and</a:t>
            </a:r>
            <a:r>
              <a:rPr sz="1600" spc="5" dirty="0">
                <a:solidFill>
                  <a:srgbClr val="49FF75"/>
                </a:solidFill>
                <a:latin typeface="Trebuchet MS"/>
                <a:cs typeface="Trebuchet MS"/>
              </a:rPr>
              <a:t> </a:t>
            </a:r>
            <a:r>
              <a:rPr sz="1600" dirty="0">
                <a:solidFill>
                  <a:srgbClr val="49FF75"/>
                </a:solidFill>
                <a:latin typeface="Trebuchet MS"/>
                <a:cs typeface="Trebuchet MS"/>
              </a:rPr>
              <a:t>Federal</a:t>
            </a:r>
            <a:r>
              <a:rPr sz="1600" spc="-5" dirty="0">
                <a:solidFill>
                  <a:srgbClr val="49FF75"/>
                </a:solidFill>
                <a:latin typeface="Trebuchet MS"/>
                <a:cs typeface="Trebuchet MS"/>
              </a:rPr>
              <a:t> </a:t>
            </a:r>
            <a:r>
              <a:rPr sz="1600" spc="-10" dirty="0">
                <a:solidFill>
                  <a:srgbClr val="49FF75"/>
                </a:solidFill>
                <a:latin typeface="Trebuchet MS"/>
                <a:cs typeface="Trebuchet MS"/>
              </a:rPr>
              <a:t>Direct </a:t>
            </a:r>
            <a:r>
              <a:rPr sz="1600" dirty="0">
                <a:solidFill>
                  <a:srgbClr val="49FF75"/>
                </a:solidFill>
                <a:latin typeface="Trebuchet MS"/>
                <a:cs typeface="Trebuchet MS"/>
              </a:rPr>
              <a:t>PLUS</a:t>
            </a:r>
            <a:r>
              <a:rPr sz="1600" spc="60" dirty="0">
                <a:solidFill>
                  <a:srgbClr val="49FF75"/>
                </a:solidFill>
                <a:latin typeface="Trebuchet MS"/>
                <a:cs typeface="Trebuchet MS"/>
              </a:rPr>
              <a:t> </a:t>
            </a:r>
            <a:r>
              <a:rPr sz="1600" dirty="0">
                <a:solidFill>
                  <a:srgbClr val="49FF75"/>
                </a:solidFill>
                <a:latin typeface="Trebuchet MS"/>
                <a:cs typeface="Trebuchet MS"/>
              </a:rPr>
              <a:t>Loans</a:t>
            </a:r>
            <a:r>
              <a:rPr sz="1600" spc="65" dirty="0">
                <a:solidFill>
                  <a:srgbClr val="49FF75"/>
                </a:solidFill>
                <a:latin typeface="Trebuchet MS"/>
                <a:cs typeface="Trebuchet MS"/>
              </a:rPr>
              <a:t> </a:t>
            </a:r>
            <a:r>
              <a:rPr sz="1600" dirty="0">
                <a:solidFill>
                  <a:srgbClr val="49FF75"/>
                </a:solidFill>
                <a:latin typeface="Trebuchet MS"/>
                <a:cs typeface="Trebuchet MS"/>
              </a:rPr>
              <a:t>each</a:t>
            </a:r>
            <a:r>
              <a:rPr sz="1600" spc="60" dirty="0">
                <a:solidFill>
                  <a:srgbClr val="49FF75"/>
                </a:solidFill>
                <a:latin typeface="Trebuchet MS"/>
                <a:cs typeface="Trebuchet MS"/>
              </a:rPr>
              <a:t> </a:t>
            </a:r>
            <a:r>
              <a:rPr sz="1600" dirty="0">
                <a:solidFill>
                  <a:srgbClr val="49FF75"/>
                </a:solidFill>
                <a:latin typeface="Trebuchet MS"/>
                <a:cs typeface="Trebuchet MS"/>
              </a:rPr>
              <a:t>have</a:t>
            </a:r>
            <a:r>
              <a:rPr sz="1600" spc="55" dirty="0">
                <a:solidFill>
                  <a:srgbClr val="49FF75"/>
                </a:solidFill>
                <a:latin typeface="Trebuchet MS"/>
                <a:cs typeface="Trebuchet MS"/>
              </a:rPr>
              <a:t> </a:t>
            </a:r>
            <a:r>
              <a:rPr sz="1600" dirty="0">
                <a:solidFill>
                  <a:srgbClr val="49FF75"/>
                </a:solidFill>
                <a:latin typeface="Trebuchet MS"/>
                <a:cs typeface="Trebuchet MS"/>
              </a:rPr>
              <a:t>one</a:t>
            </a:r>
            <a:r>
              <a:rPr sz="1600" spc="60" dirty="0">
                <a:solidFill>
                  <a:srgbClr val="49FF75"/>
                </a:solidFill>
                <a:latin typeface="Trebuchet MS"/>
                <a:cs typeface="Trebuchet MS"/>
              </a:rPr>
              <a:t> </a:t>
            </a:r>
            <a:r>
              <a:rPr sz="1600" dirty="0">
                <a:solidFill>
                  <a:srgbClr val="49FF75"/>
                </a:solidFill>
                <a:latin typeface="Trebuchet MS"/>
                <a:cs typeface="Trebuchet MS"/>
              </a:rPr>
              <a:t>standard</a:t>
            </a:r>
            <a:r>
              <a:rPr sz="1600" spc="55" dirty="0">
                <a:solidFill>
                  <a:srgbClr val="49FF75"/>
                </a:solidFill>
                <a:latin typeface="Trebuchet MS"/>
                <a:cs typeface="Trebuchet MS"/>
              </a:rPr>
              <a:t> </a:t>
            </a:r>
            <a:r>
              <a:rPr sz="1600" dirty="0">
                <a:solidFill>
                  <a:srgbClr val="49FF75"/>
                </a:solidFill>
                <a:latin typeface="Trebuchet MS"/>
                <a:cs typeface="Trebuchet MS"/>
              </a:rPr>
              <a:t>rate</a:t>
            </a:r>
            <a:r>
              <a:rPr sz="1600" spc="60" dirty="0">
                <a:solidFill>
                  <a:srgbClr val="49FF75"/>
                </a:solidFill>
                <a:latin typeface="Trebuchet MS"/>
                <a:cs typeface="Trebuchet MS"/>
              </a:rPr>
              <a:t> </a:t>
            </a:r>
            <a:r>
              <a:rPr sz="1600" spc="-25" dirty="0">
                <a:solidFill>
                  <a:srgbClr val="49FF75"/>
                </a:solidFill>
                <a:latin typeface="Trebuchet MS"/>
                <a:cs typeface="Trebuchet MS"/>
              </a:rPr>
              <a:t>for </a:t>
            </a:r>
            <a:r>
              <a:rPr sz="1600" dirty="0">
                <a:solidFill>
                  <a:srgbClr val="49FF75"/>
                </a:solidFill>
                <a:latin typeface="Trebuchet MS"/>
                <a:cs typeface="Trebuchet MS"/>
              </a:rPr>
              <a:t>all</a:t>
            </a:r>
            <a:r>
              <a:rPr sz="1600" spc="-20" dirty="0">
                <a:solidFill>
                  <a:srgbClr val="49FF75"/>
                </a:solidFill>
                <a:latin typeface="Trebuchet MS"/>
                <a:cs typeface="Trebuchet MS"/>
              </a:rPr>
              <a:t> </a:t>
            </a:r>
            <a:r>
              <a:rPr sz="1600" dirty="0">
                <a:solidFill>
                  <a:srgbClr val="49FF75"/>
                </a:solidFill>
                <a:latin typeface="Trebuchet MS"/>
                <a:cs typeface="Trebuchet MS"/>
              </a:rPr>
              <a:t>borrowers,</a:t>
            </a:r>
            <a:r>
              <a:rPr sz="1600" spc="-10" dirty="0">
                <a:solidFill>
                  <a:srgbClr val="49FF75"/>
                </a:solidFill>
                <a:latin typeface="Trebuchet MS"/>
                <a:cs typeface="Trebuchet MS"/>
              </a:rPr>
              <a:t> </a:t>
            </a:r>
            <a:r>
              <a:rPr sz="1600" dirty="0">
                <a:solidFill>
                  <a:srgbClr val="49FF75"/>
                </a:solidFill>
                <a:latin typeface="Trebuchet MS"/>
                <a:cs typeface="Trebuchet MS"/>
              </a:rPr>
              <a:t>private</a:t>
            </a:r>
            <a:r>
              <a:rPr sz="1600" spc="-10" dirty="0">
                <a:solidFill>
                  <a:srgbClr val="49FF75"/>
                </a:solidFill>
                <a:latin typeface="Trebuchet MS"/>
                <a:cs typeface="Trebuchet MS"/>
              </a:rPr>
              <a:t> </a:t>
            </a:r>
            <a:r>
              <a:rPr sz="1600" dirty="0">
                <a:solidFill>
                  <a:srgbClr val="49FF75"/>
                </a:solidFill>
                <a:latin typeface="Trebuchet MS"/>
                <a:cs typeface="Trebuchet MS"/>
              </a:rPr>
              <a:t>loan</a:t>
            </a:r>
            <a:r>
              <a:rPr sz="1600" spc="-10" dirty="0">
                <a:solidFill>
                  <a:srgbClr val="49FF75"/>
                </a:solidFill>
                <a:latin typeface="Trebuchet MS"/>
                <a:cs typeface="Trebuchet MS"/>
              </a:rPr>
              <a:t> </a:t>
            </a:r>
            <a:r>
              <a:rPr sz="1600" dirty="0">
                <a:solidFill>
                  <a:srgbClr val="49FF75"/>
                </a:solidFill>
                <a:latin typeface="Trebuchet MS"/>
                <a:cs typeface="Trebuchet MS"/>
              </a:rPr>
              <a:t>rates</a:t>
            </a:r>
            <a:r>
              <a:rPr sz="1600" spc="-5" dirty="0">
                <a:solidFill>
                  <a:srgbClr val="49FF75"/>
                </a:solidFill>
                <a:latin typeface="Trebuchet MS"/>
                <a:cs typeface="Trebuchet MS"/>
              </a:rPr>
              <a:t> </a:t>
            </a:r>
            <a:r>
              <a:rPr sz="1600" dirty="0">
                <a:solidFill>
                  <a:srgbClr val="49FF75"/>
                </a:solidFill>
                <a:latin typeface="Trebuchet MS"/>
                <a:cs typeface="Trebuchet MS"/>
              </a:rPr>
              <a:t>are</a:t>
            </a:r>
            <a:r>
              <a:rPr sz="1600" spc="-10" dirty="0">
                <a:solidFill>
                  <a:srgbClr val="49FF75"/>
                </a:solidFill>
                <a:latin typeface="Trebuchet MS"/>
                <a:cs typeface="Trebuchet MS"/>
              </a:rPr>
              <a:t> typically </a:t>
            </a:r>
            <a:r>
              <a:rPr sz="1600" dirty="0">
                <a:solidFill>
                  <a:srgbClr val="49FF75"/>
                </a:solidFill>
                <a:latin typeface="Trebuchet MS"/>
                <a:cs typeface="Trebuchet MS"/>
              </a:rPr>
              <a:t>based</a:t>
            </a:r>
            <a:r>
              <a:rPr sz="1600" spc="70" dirty="0">
                <a:solidFill>
                  <a:srgbClr val="49FF75"/>
                </a:solidFill>
                <a:latin typeface="Trebuchet MS"/>
                <a:cs typeface="Trebuchet MS"/>
              </a:rPr>
              <a:t> </a:t>
            </a:r>
            <a:r>
              <a:rPr sz="1600" spc="55" dirty="0">
                <a:solidFill>
                  <a:srgbClr val="49FF75"/>
                </a:solidFill>
                <a:latin typeface="Trebuchet MS"/>
                <a:cs typeface="Trebuchet MS"/>
              </a:rPr>
              <a:t>on</a:t>
            </a:r>
            <a:r>
              <a:rPr sz="1600" spc="70" dirty="0">
                <a:solidFill>
                  <a:srgbClr val="49FF75"/>
                </a:solidFill>
                <a:latin typeface="Trebuchet MS"/>
                <a:cs typeface="Trebuchet MS"/>
              </a:rPr>
              <a:t> </a:t>
            </a:r>
            <a:r>
              <a:rPr sz="1600" dirty="0">
                <a:solidFill>
                  <a:srgbClr val="49FF75"/>
                </a:solidFill>
                <a:latin typeface="Trebuchet MS"/>
                <a:cs typeface="Trebuchet MS"/>
              </a:rPr>
              <a:t>the</a:t>
            </a:r>
            <a:r>
              <a:rPr sz="1600" spc="70" dirty="0">
                <a:solidFill>
                  <a:srgbClr val="49FF75"/>
                </a:solidFill>
                <a:latin typeface="Trebuchet MS"/>
                <a:cs typeface="Trebuchet MS"/>
              </a:rPr>
              <a:t> </a:t>
            </a:r>
            <a:r>
              <a:rPr sz="1600" dirty="0">
                <a:solidFill>
                  <a:srgbClr val="49FF75"/>
                </a:solidFill>
                <a:latin typeface="Trebuchet MS"/>
                <a:cs typeface="Trebuchet MS"/>
              </a:rPr>
              <a:t>borrowers'</a:t>
            </a:r>
            <a:r>
              <a:rPr sz="1600" spc="75" dirty="0">
                <a:solidFill>
                  <a:srgbClr val="49FF75"/>
                </a:solidFill>
                <a:latin typeface="Trebuchet MS"/>
                <a:cs typeface="Trebuchet MS"/>
              </a:rPr>
              <a:t> </a:t>
            </a:r>
            <a:r>
              <a:rPr sz="1600" spc="-10" dirty="0">
                <a:solidFill>
                  <a:srgbClr val="49FF75"/>
                </a:solidFill>
                <a:latin typeface="Trebuchet MS"/>
                <a:cs typeface="Trebuchet MS"/>
              </a:rPr>
              <a:t>creditworthiness</a:t>
            </a:r>
            <a:endParaRPr sz="1600" dirty="0">
              <a:latin typeface="Trebuchet MS"/>
              <a:cs typeface="Trebuchet M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object 3">
            <a:extLst>
              <a:ext uri="{FF2B5EF4-FFF2-40B4-BE49-F238E27FC236}">
                <a16:creationId xmlns:a16="http://schemas.microsoft.com/office/drawing/2014/main" id="{7D179282-0562-30A5-B679-38F7FAE08C03}"/>
              </a:ext>
            </a:extLst>
          </p:cNvPr>
          <p:cNvPicPr/>
          <p:nvPr/>
        </p:nvPicPr>
        <p:blipFill>
          <a:blip r:embed="rId3" cstate="print"/>
          <a:stretch>
            <a:fillRect/>
          </a:stretch>
        </p:blipFill>
        <p:spPr>
          <a:xfrm>
            <a:off x="252620" y="205733"/>
            <a:ext cx="11686759" cy="6446534"/>
          </a:xfrm>
          <a:prstGeom prst="rect">
            <a:avLst/>
          </a:prstGeom>
        </p:spPr>
      </p:pic>
      <p:sp>
        <p:nvSpPr>
          <p:cNvPr id="4" name="Title 3">
            <a:extLst>
              <a:ext uri="{FF2B5EF4-FFF2-40B4-BE49-F238E27FC236}">
                <a16:creationId xmlns:a16="http://schemas.microsoft.com/office/drawing/2014/main" id="{24E46B39-1029-C76B-FF44-2E7BF494DF80}"/>
              </a:ext>
            </a:extLst>
          </p:cNvPr>
          <p:cNvSpPr>
            <a:spLocks noGrp="1"/>
          </p:cNvSpPr>
          <p:nvPr>
            <p:ph type="title"/>
          </p:nvPr>
        </p:nvSpPr>
        <p:spPr>
          <a:xfrm>
            <a:off x="619948" y="116466"/>
            <a:ext cx="10972800" cy="914400"/>
          </a:xfrm>
        </p:spPr>
        <p:txBody>
          <a:bodyPr/>
          <a:lstStyle/>
          <a:p>
            <a:r>
              <a:rPr lang="en-US" dirty="0">
                <a:solidFill>
                  <a:srgbClr val="000000"/>
                </a:solidFill>
              </a:rPr>
              <a:t>Multi-Year Approval</a:t>
            </a:r>
          </a:p>
        </p:txBody>
      </p:sp>
      <p:sp>
        <p:nvSpPr>
          <p:cNvPr id="3" name="Rectangle: Rounded Corners 2">
            <a:extLst>
              <a:ext uri="{FF2B5EF4-FFF2-40B4-BE49-F238E27FC236}">
                <a16:creationId xmlns:a16="http://schemas.microsoft.com/office/drawing/2014/main" id="{24F9FD39-1906-A622-2D1D-9F87EF36A898}"/>
              </a:ext>
            </a:extLst>
          </p:cNvPr>
          <p:cNvSpPr/>
          <p:nvPr/>
        </p:nvSpPr>
        <p:spPr>
          <a:xfrm>
            <a:off x="504764" y="941598"/>
            <a:ext cx="10835840" cy="5612606"/>
          </a:xfrm>
          <a:prstGeom prst="roundRect">
            <a:avLst/>
          </a:prstGeom>
          <a:solidFill>
            <a:srgbClr val="008555"/>
          </a:solidFill>
          <a:ln w="57150">
            <a:solidFill>
              <a:srgbClr val="49FF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6EB0D8EF-AEC1-540D-4ED3-71A383078C2E}"/>
              </a:ext>
            </a:extLst>
          </p:cNvPr>
          <p:cNvSpPr txBox="1"/>
          <p:nvPr/>
        </p:nvSpPr>
        <p:spPr>
          <a:xfrm>
            <a:off x="1097976" y="1254911"/>
            <a:ext cx="6282538" cy="5293757"/>
          </a:xfrm>
          <a:prstGeom prst="rect">
            <a:avLst/>
          </a:prstGeom>
          <a:noFill/>
        </p:spPr>
        <p:txBody>
          <a:bodyPr wrap="square" rtlCol="0">
            <a:spAutoFit/>
          </a:bodyPr>
          <a:lstStyle/>
          <a:p>
            <a:pPr algn="ctr"/>
            <a:r>
              <a:rPr lang="en-US" sz="2000" b="1" dirty="0">
                <a:solidFill>
                  <a:schemeClr val="bg1"/>
                </a:solidFill>
                <a:latin typeface="Fira Sans" panose="020B0503050000020004" pitchFamily="34" charset="0"/>
              </a:rPr>
              <a:t>How </a:t>
            </a:r>
            <a:r>
              <a:rPr lang="en-US" sz="2000" b="1" dirty="0">
                <a:solidFill>
                  <a:srgbClr val="000000"/>
                </a:solidFill>
                <a:highlight>
                  <a:srgbClr val="49FF75"/>
                </a:highlight>
                <a:latin typeface="Fira Sans" panose="020B0503050000020004" pitchFamily="34" charset="0"/>
              </a:rPr>
              <a:t>Multi-Year Approval</a:t>
            </a:r>
            <a:r>
              <a:rPr lang="en-US" sz="2000" b="1" dirty="0">
                <a:solidFill>
                  <a:srgbClr val="000000"/>
                </a:solidFill>
                <a:latin typeface="Fira Sans" panose="020B0503050000020004" pitchFamily="34" charset="0"/>
              </a:rPr>
              <a:t> </a:t>
            </a:r>
            <a:r>
              <a:rPr lang="en-US" sz="2000" b="1" dirty="0">
                <a:solidFill>
                  <a:schemeClr val="bg1"/>
                </a:solidFill>
                <a:latin typeface="Fira Sans" panose="020B0503050000020004" pitchFamily="34" charset="0"/>
              </a:rPr>
              <a:t>could simplify college funding through graduation:</a:t>
            </a:r>
          </a:p>
          <a:p>
            <a:pPr algn="ctr"/>
            <a:endParaRPr lang="en-US" sz="2000" b="1" dirty="0">
              <a:solidFill>
                <a:schemeClr val="bg1"/>
              </a:solidFill>
              <a:latin typeface="Fira Sans" panose="020B0503050000020004" pitchFamily="34" charset="0"/>
            </a:endParaRPr>
          </a:p>
          <a:p>
            <a:r>
              <a:rPr lang="en-US" sz="2000" dirty="0">
                <a:solidFill>
                  <a:schemeClr val="bg1"/>
                </a:solidFill>
                <a:latin typeface="Fira Sans" panose="020B0503050000020004" pitchFamily="34" charset="0"/>
              </a:rPr>
              <a:t>Typically, you have to reapply for student loans each year, which means another credit hit. But Multi-Year Approval means there's </a:t>
            </a:r>
            <a:r>
              <a:rPr lang="en-US" sz="2000" b="1" dirty="0">
                <a:solidFill>
                  <a:srgbClr val="49FF75"/>
                </a:solidFill>
                <a:latin typeface="Fira Sans" panose="020B0503050000020004" pitchFamily="34" charset="0"/>
              </a:rPr>
              <a:t>less stress in the long run</a:t>
            </a:r>
            <a:r>
              <a:rPr lang="en-US" sz="2000" dirty="0">
                <a:solidFill>
                  <a:schemeClr val="bg1"/>
                </a:solidFill>
                <a:latin typeface="Fira Sans" panose="020B0503050000020004" pitchFamily="34" charset="0"/>
              </a:rPr>
              <a:t>. </a:t>
            </a:r>
            <a:r>
              <a:rPr lang="en-US" sz="2000" b="1" dirty="0">
                <a:solidFill>
                  <a:schemeClr val="bg1"/>
                </a:solidFill>
                <a:latin typeface="Fira Sans" panose="020B0503050000020004" pitchFamily="34" charset="0"/>
              </a:rPr>
              <a:t>Here's how it works:</a:t>
            </a:r>
          </a:p>
          <a:p>
            <a:endParaRPr lang="en-US" sz="2000" dirty="0">
              <a:solidFill>
                <a:schemeClr val="bg1"/>
              </a:solidFill>
              <a:latin typeface="Fira Sans" panose="020B0503050000020004" pitchFamily="34" charset="0"/>
            </a:endParaRPr>
          </a:p>
          <a:p>
            <a:pPr marL="342900" indent="-342900">
              <a:buAutoNum type="arabicPeriod"/>
            </a:pPr>
            <a:r>
              <a:rPr lang="en-US" sz="2000" dirty="0">
                <a:solidFill>
                  <a:schemeClr val="bg1"/>
                </a:solidFill>
                <a:latin typeface="Fira Sans" panose="020B0503050000020004" pitchFamily="34" charset="0"/>
              </a:rPr>
              <a:t>Apply with lender offering Multi-Year Approval</a:t>
            </a:r>
          </a:p>
          <a:p>
            <a:pPr marL="342900" indent="-342900">
              <a:buAutoNum type="arabicPeriod"/>
            </a:pPr>
            <a:endParaRPr lang="en-US" sz="2000" dirty="0">
              <a:solidFill>
                <a:schemeClr val="bg1"/>
              </a:solidFill>
              <a:latin typeface="Fira Sans" panose="020B0503050000020004" pitchFamily="34" charset="0"/>
            </a:endParaRPr>
          </a:p>
          <a:p>
            <a:r>
              <a:rPr lang="en-US" sz="2000" dirty="0">
                <a:solidFill>
                  <a:schemeClr val="bg1"/>
                </a:solidFill>
                <a:latin typeface="Fira Sans" panose="020B0503050000020004" pitchFamily="34" charset="0"/>
              </a:rPr>
              <a:t>2. After your loan is approved, we'll let you know if you qualify for </a:t>
            </a:r>
            <a:r>
              <a:rPr lang="en-US" sz="2000" b="1" dirty="0">
                <a:solidFill>
                  <a:srgbClr val="49FF75"/>
                </a:solidFill>
                <a:latin typeface="Fira Sans" panose="020B0503050000020004" pitchFamily="34" charset="0"/>
              </a:rPr>
              <a:t>Multi-Year Approval</a:t>
            </a:r>
            <a:r>
              <a:rPr lang="en-US" sz="2000" dirty="0">
                <a:solidFill>
                  <a:schemeClr val="bg1"/>
                </a:solidFill>
                <a:latin typeface="Fira Sans" panose="020B0503050000020004" pitchFamily="34" charset="0"/>
              </a:rPr>
              <a:t>.</a:t>
            </a:r>
          </a:p>
          <a:p>
            <a:endParaRPr lang="en-US" sz="2000" dirty="0">
              <a:solidFill>
                <a:schemeClr val="bg1"/>
              </a:solidFill>
              <a:latin typeface="Fira Sans" panose="020B0503050000020004" pitchFamily="34" charset="0"/>
            </a:endParaRPr>
          </a:p>
          <a:p>
            <a:r>
              <a:rPr lang="en-US" sz="2000" dirty="0">
                <a:solidFill>
                  <a:schemeClr val="bg1"/>
                </a:solidFill>
                <a:latin typeface="Fira Sans" panose="020B0503050000020004" pitchFamily="34" charset="0"/>
              </a:rPr>
              <a:t>3. If you accept your Multi-Year Approval offer, then next year there is no reapplying. If eligible, </a:t>
            </a:r>
            <a:r>
              <a:rPr lang="en-US" sz="2000" b="1" dirty="0">
                <a:solidFill>
                  <a:srgbClr val="49FF75"/>
                </a:solidFill>
                <a:latin typeface="Fira Sans" panose="020B0503050000020004" pitchFamily="34" charset="0"/>
              </a:rPr>
              <a:t>simply request the funds you need</a:t>
            </a:r>
            <a:r>
              <a:rPr lang="en-US" sz="2000" dirty="0">
                <a:solidFill>
                  <a:schemeClr val="bg1"/>
                </a:solidFill>
                <a:latin typeface="Fira Sans" panose="020B0503050000020004" pitchFamily="34" charset="0"/>
              </a:rPr>
              <a:t>! It's that easy.</a:t>
            </a:r>
          </a:p>
          <a:p>
            <a:endParaRPr lang="en-US" dirty="0"/>
          </a:p>
        </p:txBody>
      </p:sp>
      <p:pic>
        <p:nvPicPr>
          <p:cNvPr id="11" name="Graphic 10" descr="Graduation cap with solid fill">
            <a:extLst>
              <a:ext uri="{FF2B5EF4-FFF2-40B4-BE49-F238E27FC236}">
                <a16:creationId xmlns:a16="http://schemas.microsoft.com/office/drawing/2014/main" id="{49D15440-EDEB-74EA-CFE6-BDB0A6D0A22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605743">
            <a:off x="10245906" y="5508933"/>
            <a:ext cx="1445415" cy="1445415"/>
          </a:xfrm>
          <a:prstGeom prst="rect">
            <a:avLst/>
          </a:prstGeom>
        </p:spPr>
      </p:pic>
      <p:pic>
        <p:nvPicPr>
          <p:cNvPr id="2" name="Picture 2" descr="Happy mother and daughter embrace at college graduation ceremony">
            <a:extLst>
              <a:ext uri="{FF2B5EF4-FFF2-40B4-BE49-F238E27FC236}">
                <a16:creationId xmlns:a16="http://schemas.microsoft.com/office/drawing/2014/main" id="{F1733EE9-50D0-E898-AE0D-B5BBC735668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721335">
            <a:off x="7433144" y="1635911"/>
            <a:ext cx="3932034" cy="2599162"/>
          </a:xfrm>
          <a:prstGeom prst="rect">
            <a:avLst/>
          </a:prstGeom>
          <a:solidFill>
            <a:srgbClr val="FFFFFF">
              <a:shade val="85000"/>
            </a:srgbClr>
          </a:solidFill>
          <a:ln w="190500" cap="sq">
            <a:solidFill>
              <a:srgbClr val="FFFFFF"/>
            </a:solidFill>
            <a:miter lim="800000"/>
          </a:ln>
          <a:effectLst>
            <a:outerShdw blurRad="65000" dist="25400" dir="12900000" kx="195000" ky="145000" algn="tl" rotWithShape="0">
              <a:srgbClr val="000000">
                <a:alpha val="43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691451515"/>
      </p:ext>
    </p:extLst>
  </p:cSld>
  <p:clrMapOvr>
    <a:masterClrMapping/>
  </p:clrMapOvr>
</p:sld>
</file>

<file path=ppt/theme/theme1.xml><?xml version="1.0" encoding="utf-8"?>
<a:theme xmlns:a="http://schemas.openxmlformats.org/drawingml/2006/main" name="Office Theme">
  <a:themeElements>
    <a:clrScheme name="Custom 8">
      <a:dk1>
        <a:sysClr val="windowText" lastClr="000000"/>
      </a:dk1>
      <a:lt1>
        <a:sysClr val="window" lastClr="FFFFFF"/>
      </a:lt1>
      <a:dk2>
        <a:srgbClr val="007637"/>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120</TotalTime>
  <Words>3649</Words>
  <Application>Microsoft Office PowerPoint</Application>
  <PresentationFormat>Widescreen</PresentationFormat>
  <Paragraphs>212</Paragraphs>
  <Slides>14</Slides>
  <Notes>13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14</vt:i4>
      </vt:variant>
    </vt:vector>
  </HeadingPairs>
  <TitlesOfParts>
    <vt:vector size="26" baseType="lpstr">
      <vt:lpstr>Aptos</vt:lpstr>
      <vt:lpstr>Aptos Display</vt:lpstr>
      <vt:lpstr>Arial</vt:lpstr>
      <vt:lpstr>Calibri</vt:lpstr>
      <vt:lpstr>Cambria</vt:lpstr>
      <vt:lpstr>F37 Bobby</vt:lpstr>
      <vt:lpstr>Fira Sans</vt:lpstr>
      <vt:lpstr>Fira Sans SemiBold</vt:lpstr>
      <vt:lpstr>Segoe UI</vt:lpstr>
      <vt:lpstr>System Font Regular</vt:lpstr>
      <vt:lpstr>Trebuchet MS</vt:lpstr>
      <vt:lpstr>Office Theme</vt:lpstr>
      <vt:lpstr>PowerPoint Presentation</vt:lpstr>
      <vt:lpstr>Introductions</vt:lpstr>
      <vt:lpstr>PowerPoint Presentation</vt:lpstr>
      <vt:lpstr>PowerPoint Presentation</vt:lpstr>
      <vt:lpstr>PowerPoint Presentation</vt:lpstr>
      <vt:lpstr>PowerPoint Presentation</vt:lpstr>
      <vt:lpstr>PowerPoint Presentation</vt:lpstr>
      <vt:lpstr>  What is a Private Student Loan?</vt:lpstr>
      <vt:lpstr>Multi-Year Approval</vt:lpstr>
      <vt:lpstr>UPENN Private Student Loan Options</vt:lpstr>
      <vt:lpstr>UPENN Private Student Loan Options</vt:lpstr>
      <vt:lpstr>Why Private Student Loans?</vt:lpstr>
      <vt:lpstr>Thank You</vt:lpstr>
      <vt:lpstr>Disclosures</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Soroka, Nicole Christine</cp:lastModifiedBy>
  <cp:revision>7</cp:revision>
  <dcterms:created xsi:type="dcterms:W3CDTF">2026-01-19T16:41:59Z</dcterms:created>
  <dcterms:modified xsi:type="dcterms:W3CDTF">2026-02-05T19:13:50Z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287626a-08a2-4c98-8ba7-2707f552d7d4_Enabled">
    <vt:lpwstr>true</vt:lpwstr>
  </property>
  <property fmtid="{D5CDD505-2E9C-101B-9397-08002B2CF9AE}" pid="3" name="MSIP_Label_4287626a-08a2-4c98-8ba7-2707f552d7d4_SetDate">
    <vt:lpwstr>2026-01-19T19:19:15Z</vt:lpwstr>
  </property>
  <property fmtid="{D5CDD505-2E9C-101B-9397-08002B2CF9AE}" pid="4" name="MSIP_Label_4287626a-08a2-4c98-8ba7-2707f552d7d4_Method">
    <vt:lpwstr>Standard</vt:lpwstr>
  </property>
  <property fmtid="{D5CDD505-2E9C-101B-9397-08002B2CF9AE}" pid="5" name="MSIP_Label_4287626a-08a2-4c98-8ba7-2707f552d7d4_Name">
    <vt:lpwstr>4287626a-08a2-4c98-8ba7-2707f552d7d4</vt:lpwstr>
  </property>
  <property fmtid="{D5CDD505-2E9C-101B-9397-08002B2CF9AE}" pid="6" name="MSIP_Label_4287626a-08a2-4c98-8ba7-2707f552d7d4_SiteId">
    <vt:lpwstr>c9797bcf-8071-4c75-9ff0-5e2c6d7f5d4d</vt:lpwstr>
  </property>
  <property fmtid="{D5CDD505-2E9C-101B-9397-08002B2CF9AE}" pid="7" name="MSIP_Label_4287626a-08a2-4c98-8ba7-2707f552d7d4_ActionId">
    <vt:lpwstr>d9e0d8c6-a9e7-4c0b-8115-09edcb9bd665</vt:lpwstr>
  </property>
  <property fmtid="{D5CDD505-2E9C-101B-9397-08002B2CF9AE}" pid="8" name="MSIP_Label_4287626a-08a2-4c98-8ba7-2707f552d7d4_ContentBits">
    <vt:lpwstr>0</vt:lpwstr>
  </property>
</Properties>
</file>